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Montserrat Bold" charset="1" panose="00000800000000000000"/>
      <p:regular r:id="rId33"/>
    </p:embeddedFont>
    <p:embeddedFont>
      <p:font typeface="Montserrat Bold Italics" charset="1" panose="00000800000000000000"/>
      <p:regular r:id="rId34"/>
    </p:embeddedFont>
    <p:embeddedFont>
      <p:font typeface="Montserrat" charset="1" panose="00000500000000000000"/>
      <p:regular r:id="rId38"/>
    </p:embeddedFont>
    <p:embeddedFont>
      <p:font typeface="Canva Sans" charset="1" panose="020B0503030501040103"/>
      <p:regular r:id="rId39"/>
    </p:embeddedFont>
    <p:embeddedFont>
      <p:font typeface="Canva Sans Bold" charset="1" panose="020B0803030501040103"/>
      <p:regular r:id="rId40"/>
    </p:embeddedFont>
    <p:embeddedFont>
      <p:font typeface="Canva Sans Bold Italics" charset="1" panose="020B0803030501040103"/>
      <p:regular r:id="rId41"/>
    </p:embeddedFont>
    <p:embeddedFont>
      <p:font typeface="Canva Sans Italics" charset="1" panose="020B05030305010401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notesMasters/notesMaster1.xml" Type="http://schemas.openxmlformats.org/officeDocument/2006/relationships/notesMaster"/><Relationship Id="rId36" Target="theme/theme2.xml" Type="http://schemas.openxmlformats.org/officeDocument/2006/relationships/theme"/><Relationship Id="rId37" Target="notesSlides/notesSlide1.xml" Type="http://schemas.openxmlformats.org/officeDocument/2006/relationships/note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notesSlides/notesSlide2.xml" Type="http://schemas.openxmlformats.org/officeDocument/2006/relationships/notesSlide"/><Relationship Id="rId44" Target="notesSlides/notesSlide3.xml" Type="http://schemas.openxmlformats.org/officeDocument/2006/relationships/notesSlide"/><Relationship Id="rId45" Target="notesSlides/notesSlide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Giới thiệu (1 slide)</a:t>
            </a:r>
          </a:p>
          <a:p>
            <a:r>
              <a:rPr lang="en-US"/>
              <a:t>2. Nội dung (max 10 slides)</a:t>
            </a:r>
          </a:p>
          <a:p>
            <a:r>
              <a:rPr lang="en-US"/>
              <a:t>3.</a:t>
            </a:r>
          </a:p>
          <a:p>
            <a:r>
              <a:rPr lang="en-US"/>
              <a:t>4.</a:t>
            </a:r>
          </a:p>
          <a:p>
            <a:r>
              <a:rPr lang="en-US"/>
              <a:t>5. Kết quả (1-2 slide)</a:t>
            </a:r>
          </a:p>
          <a:p>
            <a:r>
              <a:rPr lang="en-US"/>
              <a:t>- Tóm tắt kết quả đạt đc</a:t>
            </a:r>
          </a:p>
          <a:p>
            <a:r>
              <a:rPr lang="en-US"/>
              <a:t>- Hạn chế nếu có (chưa làm đc)</a:t>
            </a:r>
          </a:p>
          <a:p>
            <a:r>
              <a:rPr lang="en-US"/>
              <a:t>6. Q&amp;A</a:t>
            </a:r>
          </a:p>
          <a:p>
            <a:r>
              <a:rPr lang="en-US"/>
              <a:t/>
            </a:r>
          </a:p>
          <a:p>
            <a:r>
              <a:rPr lang="en-US"/>
              <a:t>---</a:t>
            </a:r>
          </a:p>
          <a:p>
            <a:r>
              <a:rPr lang="en-US"/>
              <a:t/>
            </a:r>
          </a:p>
          <a:p>
            <a:r>
              <a:rPr lang="en-US"/>
              <a:t>Thuyết trình 10p</a:t>
            </a:r>
          </a:p>
          <a:p>
            <a:r>
              <a:rPr lang="en-US"/>
              <a:t>Demo 5p</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lương có thể do người khác đăng, ko nhất thiết là nhà tuyển dụng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vẽ radar/spider plot cho cái này</a:t>
            </a:r>
          </a:p>
          <a:p>
            <a:r>
              <a:rPr lang="en-US"/>
              <a:t>kỹ năng theo mức lương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vẽ radar/spider plot cho cái này</a:t>
            </a:r>
          </a:p>
          <a:p>
            <a:r>
              <a:rPr lang="en-US"/>
              <a:t>kỹ năng theo mức lương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12" Target="../media/image37.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4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1.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1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notesSlides/notesSlide2.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408927" y="1028700"/>
            <a:ext cx="5143735" cy="8229600"/>
            <a:chOff x="0" y="0"/>
            <a:chExt cx="796899" cy="1274980"/>
          </a:xfrm>
        </p:grpSpPr>
        <p:sp>
          <p:nvSpPr>
            <p:cNvPr name="Freeform 4" id="4"/>
            <p:cNvSpPr/>
            <p:nvPr/>
          </p:nvSpPr>
          <p:spPr>
            <a:xfrm flipH="false" flipV="false" rot="0">
              <a:off x="0" y="0"/>
              <a:ext cx="796899" cy="1274980"/>
            </a:xfrm>
            <a:custGeom>
              <a:avLst/>
              <a:gdLst/>
              <a:ahLst/>
              <a:cxnLst/>
              <a:rect r="r" b="b" t="t" l="l"/>
              <a:pathLst>
                <a:path h="1274980" w="796899">
                  <a:moveTo>
                    <a:pt x="0" y="0"/>
                  </a:moveTo>
                  <a:lnTo>
                    <a:pt x="796899" y="0"/>
                  </a:lnTo>
                  <a:lnTo>
                    <a:pt x="796899" y="1274980"/>
                  </a:lnTo>
                  <a:lnTo>
                    <a:pt x="0" y="1274980"/>
                  </a:lnTo>
                  <a:close/>
                </a:path>
              </a:pathLst>
            </a:custGeom>
            <a:blipFill>
              <a:blip r:embed="rId3"/>
              <a:stretch>
                <a:fillRect l="-92532" t="0" r="-92532" b="0"/>
              </a:stretch>
            </a:blipFill>
          </p:spPr>
        </p:sp>
      </p:grpSp>
      <p:sp>
        <p:nvSpPr>
          <p:cNvPr name="Freeform 5" id="5"/>
          <p:cNvSpPr/>
          <p:nvPr/>
        </p:nvSpPr>
        <p:spPr>
          <a:xfrm flipH="true" flipV="false" rot="0">
            <a:off x="0" y="221518"/>
            <a:ext cx="18314352" cy="9843964"/>
          </a:xfrm>
          <a:custGeom>
            <a:avLst/>
            <a:gdLst/>
            <a:ahLst/>
            <a:cxnLst/>
            <a:rect r="r" b="b" t="t" l="l"/>
            <a:pathLst>
              <a:path h="9843964" w="18314352">
                <a:moveTo>
                  <a:pt x="18314352" y="0"/>
                </a:moveTo>
                <a:lnTo>
                  <a:pt x="0" y="0"/>
                </a:lnTo>
                <a:lnTo>
                  <a:pt x="0" y="9843964"/>
                </a:lnTo>
                <a:lnTo>
                  <a:pt x="18314352" y="9843964"/>
                </a:lnTo>
                <a:lnTo>
                  <a:pt x="18314352"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547001" y="8899419"/>
            <a:ext cx="9142808" cy="717763"/>
            <a:chOff x="0" y="0"/>
            <a:chExt cx="12190411" cy="957017"/>
          </a:xfrm>
        </p:grpSpPr>
        <p:sp>
          <p:nvSpPr>
            <p:cNvPr name="Freeform 7" id="7"/>
            <p:cNvSpPr/>
            <p:nvPr/>
          </p:nvSpPr>
          <p:spPr>
            <a:xfrm flipH="false" flipV="false" rot="0">
              <a:off x="10823244" y="0"/>
              <a:ext cx="1367167" cy="957017"/>
            </a:xfrm>
            <a:custGeom>
              <a:avLst/>
              <a:gdLst/>
              <a:ahLst/>
              <a:cxnLst/>
              <a:rect r="r" b="b" t="t" l="l"/>
              <a:pathLst>
                <a:path h="957017" w="1367167">
                  <a:moveTo>
                    <a:pt x="0" y="0"/>
                  </a:moveTo>
                  <a:lnTo>
                    <a:pt x="1367167" y="0"/>
                  </a:lnTo>
                  <a:lnTo>
                    <a:pt x="1367167" y="957017"/>
                  </a:lnTo>
                  <a:lnTo>
                    <a:pt x="0" y="9570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8" id="8"/>
            <p:cNvSpPr/>
            <p:nvPr/>
          </p:nvSpPr>
          <p:spPr>
            <a:xfrm>
              <a:off x="15" y="478508"/>
              <a:ext cx="10475113" cy="12700"/>
            </a:xfrm>
            <a:prstGeom prst="line">
              <a:avLst/>
            </a:prstGeom>
            <a:ln cap="flat" w="25400">
              <a:solidFill>
                <a:srgbClr val="000000"/>
              </a:solidFill>
              <a:prstDash val="solid"/>
              <a:headEnd type="none" len="sm" w="sm"/>
              <a:tailEnd type="none" len="sm" w="sm"/>
            </a:ln>
          </p:spPr>
        </p:sp>
      </p:grpSp>
      <p:grpSp>
        <p:nvGrpSpPr>
          <p:cNvPr name="Group 9" id="9"/>
          <p:cNvGrpSpPr/>
          <p:nvPr/>
        </p:nvGrpSpPr>
        <p:grpSpPr>
          <a:xfrm rot="0">
            <a:off x="17594559" y="9593559"/>
            <a:ext cx="598191" cy="598191"/>
            <a:chOff x="0" y="0"/>
            <a:chExt cx="797587" cy="797587"/>
          </a:xfrm>
        </p:grpSpPr>
        <p:grpSp>
          <p:nvGrpSpPr>
            <p:cNvPr name="Group 10" id="10"/>
            <p:cNvGrpSpPr/>
            <p:nvPr/>
          </p:nvGrpSpPr>
          <p:grpSpPr>
            <a:xfrm rot="0">
              <a:off x="0" y="0"/>
              <a:ext cx="797587" cy="7975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3" id="13"/>
            <p:cNvSpPr txBox="true"/>
            <p:nvPr/>
          </p:nvSpPr>
          <p:spPr>
            <a:xfrm rot="0">
              <a:off x="315767" y="144794"/>
              <a:ext cx="16605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1</a:t>
              </a:r>
            </a:p>
          </p:txBody>
        </p:sp>
      </p:grpSp>
      <p:grpSp>
        <p:nvGrpSpPr>
          <p:cNvPr name="Group 14" id="14"/>
          <p:cNvGrpSpPr/>
          <p:nvPr/>
        </p:nvGrpSpPr>
        <p:grpSpPr>
          <a:xfrm rot="0">
            <a:off x="6128315" y="5943609"/>
            <a:ext cx="4308975" cy="2955809"/>
            <a:chOff x="0" y="0"/>
            <a:chExt cx="5745300" cy="3941079"/>
          </a:xfrm>
        </p:grpSpPr>
        <p:grpSp>
          <p:nvGrpSpPr>
            <p:cNvPr name="Group 15" id="15"/>
            <p:cNvGrpSpPr/>
            <p:nvPr/>
          </p:nvGrpSpPr>
          <p:grpSpPr>
            <a:xfrm rot="5400000">
              <a:off x="-1101929" y="2444321"/>
              <a:ext cx="2598687" cy="394829"/>
              <a:chOff x="0" y="0"/>
              <a:chExt cx="529592" cy="80463"/>
            </a:xfrm>
          </p:grpSpPr>
          <p:sp>
            <p:nvSpPr>
              <p:cNvPr name="Freeform 16" id="16"/>
              <p:cNvSpPr/>
              <p:nvPr/>
            </p:nvSpPr>
            <p:spPr>
              <a:xfrm flipH="false" flipV="false" rot="0">
                <a:off x="0" y="0"/>
                <a:ext cx="529592" cy="80463"/>
              </a:xfrm>
              <a:custGeom>
                <a:avLst/>
                <a:gdLst/>
                <a:ahLst/>
                <a:cxnLst/>
                <a:rect r="r" b="b" t="t" l="l"/>
                <a:pathLst>
                  <a:path h="80463" w="529592">
                    <a:moveTo>
                      <a:pt x="0" y="0"/>
                    </a:moveTo>
                    <a:lnTo>
                      <a:pt x="529592" y="0"/>
                    </a:lnTo>
                    <a:lnTo>
                      <a:pt x="529592" y="80463"/>
                    </a:lnTo>
                    <a:lnTo>
                      <a:pt x="0" y="80463"/>
                    </a:lnTo>
                    <a:close/>
                  </a:path>
                </a:pathLst>
              </a:custGeom>
              <a:solidFill>
                <a:srgbClr val="C7ED2E"/>
              </a:solidFill>
            </p:spPr>
          </p:sp>
          <p:sp>
            <p:nvSpPr>
              <p:cNvPr name="TextBox 17" id="17"/>
              <p:cNvSpPr txBox="true"/>
              <p:nvPr/>
            </p:nvSpPr>
            <p:spPr>
              <a:xfrm>
                <a:off x="0" y="-38100"/>
                <a:ext cx="529592" cy="118563"/>
              </a:xfrm>
              <a:prstGeom prst="rect">
                <a:avLst/>
              </a:prstGeom>
            </p:spPr>
            <p:txBody>
              <a:bodyPr anchor="ctr" rtlCol="false" tIns="60771" lIns="60771" bIns="60771" rIns="60771"/>
              <a:lstStyle/>
              <a:p>
                <a:pPr algn="ctr">
                  <a:lnSpc>
                    <a:spcPts val="2659"/>
                  </a:lnSpc>
                  <a:spcBef>
                    <a:spcPct val="0"/>
                  </a:spcBef>
                </a:pPr>
              </a:p>
            </p:txBody>
          </p:sp>
        </p:grpSp>
        <p:sp>
          <p:nvSpPr>
            <p:cNvPr name="TextBox 18" id="18"/>
            <p:cNvSpPr txBox="true"/>
            <p:nvPr/>
          </p:nvSpPr>
          <p:spPr>
            <a:xfrm rot="0">
              <a:off x="0" y="1342392"/>
              <a:ext cx="5745300" cy="508000"/>
            </a:xfrm>
            <a:prstGeom prst="rect">
              <a:avLst/>
            </a:prstGeom>
          </p:spPr>
          <p:txBody>
            <a:bodyPr anchor="t" rtlCol="false" tIns="0" lIns="0" bIns="0" rIns="0">
              <a:spAutoFit/>
            </a:bodyPr>
            <a:lstStyle/>
            <a:p>
              <a:pPr algn="l">
                <a:lnSpc>
                  <a:spcPts val="3000"/>
                </a:lnSpc>
              </a:pPr>
              <a:r>
                <a:rPr lang="en-US" sz="2500" b="true">
                  <a:solidFill>
                    <a:srgbClr val="000000"/>
                  </a:solidFill>
                  <a:latin typeface="Montserrat Bold"/>
                  <a:ea typeface="Montserrat Bold"/>
                  <a:cs typeface="Montserrat Bold"/>
                  <a:sym typeface="Montserrat Bold"/>
                </a:rPr>
                <a:t>1.  Nguyễn Phú Tài</a:t>
              </a:r>
            </a:p>
          </p:txBody>
        </p:sp>
        <p:sp>
          <p:nvSpPr>
            <p:cNvPr name="TextBox 19" id="19"/>
            <p:cNvSpPr txBox="true"/>
            <p:nvPr/>
          </p:nvSpPr>
          <p:spPr>
            <a:xfrm rot="0">
              <a:off x="0" y="2036079"/>
              <a:ext cx="5745300" cy="508000"/>
            </a:xfrm>
            <a:prstGeom prst="rect">
              <a:avLst/>
            </a:prstGeom>
          </p:spPr>
          <p:txBody>
            <a:bodyPr anchor="t" rtlCol="false" tIns="0" lIns="0" bIns="0" rIns="0">
              <a:spAutoFit/>
            </a:bodyPr>
            <a:lstStyle/>
            <a:p>
              <a:pPr algn="l">
                <a:lnSpc>
                  <a:spcPts val="3000"/>
                </a:lnSpc>
              </a:pPr>
              <a:r>
                <a:rPr lang="en-US" sz="2500" b="true">
                  <a:solidFill>
                    <a:srgbClr val="000000"/>
                  </a:solidFill>
                  <a:latin typeface="Montserrat Bold"/>
                  <a:ea typeface="Montserrat Bold"/>
                  <a:cs typeface="Montserrat Bold"/>
                  <a:sym typeface="Montserrat Bold"/>
                </a:rPr>
                <a:t>2. Mai Văn Tân</a:t>
              </a:r>
            </a:p>
          </p:txBody>
        </p:sp>
        <p:sp>
          <p:nvSpPr>
            <p:cNvPr name="TextBox 20" id="20"/>
            <p:cNvSpPr txBox="true"/>
            <p:nvPr/>
          </p:nvSpPr>
          <p:spPr>
            <a:xfrm rot="0">
              <a:off x="0" y="2734579"/>
              <a:ext cx="5745300" cy="508000"/>
            </a:xfrm>
            <a:prstGeom prst="rect">
              <a:avLst/>
            </a:prstGeom>
          </p:spPr>
          <p:txBody>
            <a:bodyPr anchor="t" rtlCol="false" tIns="0" lIns="0" bIns="0" rIns="0">
              <a:spAutoFit/>
            </a:bodyPr>
            <a:lstStyle/>
            <a:p>
              <a:pPr algn="l">
                <a:lnSpc>
                  <a:spcPts val="3000"/>
                </a:lnSpc>
              </a:pPr>
              <a:r>
                <a:rPr lang="en-US" sz="2500" b="true">
                  <a:solidFill>
                    <a:srgbClr val="000000"/>
                  </a:solidFill>
                  <a:latin typeface="Montserrat Bold"/>
                  <a:ea typeface="Montserrat Bold"/>
                  <a:cs typeface="Montserrat Bold"/>
                  <a:sym typeface="Montserrat Bold"/>
                </a:rPr>
                <a:t>3. Nguyễn Công Trúc</a:t>
              </a:r>
            </a:p>
          </p:txBody>
        </p:sp>
        <p:sp>
          <p:nvSpPr>
            <p:cNvPr name="TextBox 21" id="21"/>
            <p:cNvSpPr txBox="true"/>
            <p:nvPr/>
          </p:nvSpPr>
          <p:spPr>
            <a:xfrm rot="0">
              <a:off x="0" y="3433079"/>
              <a:ext cx="5745300" cy="508000"/>
            </a:xfrm>
            <a:prstGeom prst="rect">
              <a:avLst/>
            </a:prstGeom>
          </p:spPr>
          <p:txBody>
            <a:bodyPr anchor="t" rtlCol="false" tIns="0" lIns="0" bIns="0" rIns="0">
              <a:spAutoFit/>
            </a:bodyPr>
            <a:lstStyle/>
            <a:p>
              <a:pPr algn="l">
                <a:lnSpc>
                  <a:spcPts val="3000"/>
                </a:lnSpc>
              </a:pPr>
              <a:r>
                <a:rPr lang="en-US" sz="2500" b="true">
                  <a:solidFill>
                    <a:srgbClr val="000000"/>
                  </a:solidFill>
                  <a:latin typeface="Montserrat Bold"/>
                  <a:ea typeface="Montserrat Bold"/>
                  <a:cs typeface="Montserrat Bold"/>
                  <a:sym typeface="Montserrat Bold"/>
                </a:rPr>
                <a:t>4. Trần Lê Nguyên Trung</a:t>
              </a:r>
            </a:p>
          </p:txBody>
        </p:sp>
        <p:grpSp>
          <p:nvGrpSpPr>
            <p:cNvPr name="Group 22" id="22"/>
            <p:cNvGrpSpPr/>
            <p:nvPr/>
          </p:nvGrpSpPr>
          <p:grpSpPr>
            <a:xfrm rot="0">
              <a:off x="0" y="0"/>
              <a:ext cx="5745300" cy="702656"/>
              <a:chOff x="0" y="0"/>
              <a:chExt cx="1170847" cy="143196"/>
            </a:xfrm>
          </p:grpSpPr>
          <p:sp>
            <p:nvSpPr>
              <p:cNvPr name="Freeform 23" id="23"/>
              <p:cNvSpPr/>
              <p:nvPr/>
            </p:nvSpPr>
            <p:spPr>
              <a:xfrm flipH="false" flipV="false" rot="0">
                <a:off x="0" y="0"/>
                <a:ext cx="1170847" cy="143196"/>
              </a:xfrm>
              <a:custGeom>
                <a:avLst/>
                <a:gdLst/>
                <a:ahLst/>
                <a:cxnLst/>
                <a:rect r="r" b="b" t="t" l="l"/>
                <a:pathLst>
                  <a:path h="143196" w="1170847">
                    <a:moveTo>
                      <a:pt x="0" y="0"/>
                    </a:moveTo>
                    <a:lnTo>
                      <a:pt x="1170847" y="0"/>
                    </a:lnTo>
                    <a:lnTo>
                      <a:pt x="1170847" y="143196"/>
                    </a:lnTo>
                    <a:lnTo>
                      <a:pt x="0" y="143196"/>
                    </a:lnTo>
                    <a:close/>
                  </a:path>
                </a:pathLst>
              </a:custGeom>
              <a:solidFill>
                <a:srgbClr val="000000"/>
              </a:solidFill>
            </p:spPr>
          </p:sp>
          <p:sp>
            <p:nvSpPr>
              <p:cNvPr name="TextBox 24" id="24"/>
              <p:cNvSpPr txBox="true"/>
              <p:nvPr/>
            </p:nvSpPr>
            <p:spPr>
              <a:xfrm>
                <a:off x="0" y="-38100"/>
                <a:ext cx="1170847" cy="181296"/>
              </a:xfrm>
              <a:prstGeom prst="rect">
                <a:avLst/>
              </a:prstGeom>
            </p:spPr>
            <p:txBody>
              <a:bodyPr anchor="ctr" rtlCol="false" tIns="60771" lIns="60771" bIns="60771" rIns="60771"/>
              <a:lstStyle/>
              <a:p>
                <a:pPr algn="ctr">
                  <a:lnSpc>
                    <a:spcPts val="2659"/>
                  </a:lnSpc>
                  <a:spcBef>
                    <a:spcPct val="0"/>
                  </a:spcBef>
                </a:pPr>
              </a:p>
            </p:txBody>
          </p:sp>
        </p:grpSp>
        <p:sp>
          <p:nvSpPr>
            <p:cNvPr name="TextBox 25" id="25"/>
            <p:cNvSpPr txBox="true"/>
            <p:nvPr/>
          </p:nvSpPr>
          <p:spPr>
            <a:xfrm rot="0">
              <a:off x="0" y="46528"/>
              <a:ext cx="5745300" cy="609600"/>
            </a:xfrm>
            <a:prstGeom prst="rect">
              <a:avLst/>
            </a:prstGeom>
          </p:spPr>
          <p:txBody>
            <a:bodyPr anchor="t" rtlCol="false" tIns="0" lIns="0" bIns="0" rIns="0">
              <a:spAutoFit/>
            </a:bodyPr>
            <a:lstStyle/>
            <a:p>
              <a:pPr algn="ctr">
                <a:lnSpc>
                  <a:spcPts val="3600"/>
                </a:lnSpc>
              </a:pPr>
              <a:r>
                <a:rPr lang="en-US" sz="3000" b="true">
                  <a:solidFill>
                    <a:srgbClr val="FFFFFF"/>
                  </a:solidFill>
                  <a:latin typeface="Montserrat Bold"/>
                  <a:ea typeface="Montserrat Bold"/>
                  <a:cs typeface="Montserrat Bold"/>
                  <a:sym typeface="Montserrat Bold"/>
                </a:rPr>
                <a:t>Nhóm 19</a:t>
              </a:r>
            </a:p>
          </p:txBody>
        </p:sp>
      </p:grpSp>
      <p:grpSp>
        <p:nvGrpSpPr>
          <p:cNvPr name="Group 26" id="26"/>
          <p:cNvGrpSpPr/>
          <p:nvPr/>
        </p:nvGrpSpPr>
        <p:grpSpPr>
          <a:xfrm rot="0">
            <a:off x="11825699" y="5943609"/>
            <a:ext cx="4577649" cy="2955809"/>
            <a:chOff x="0" y="0"/>
            <a:chExt cx="6103531" cy="3941079"/>
          </a:xfrm>
        </p:grpSpPr>
        <p:grpSp>
          <p:nvGrpSpPr>
            <p:cNvPr name="Group 27" id="27"/>
            <p:cNvGrpSpPr/>
            <p:nvPr/>
          </p:nvGrpSpPr>
          <p:grpSpPr>
            <a:xfrm rot="5400000">
              <a:off x="-1101929" y="2444321"/>
              <a:ext cx="2598687" cy="394829"/>
              <a:chOff x="0" y="0"/>
              <a:chExt cx="529592" cy="80463"/>
            </a:xfrm>
          </p:grpSpPr>
          <p:sp>
            <p:nvSpPr>
              <p:cNvPr name="Freeform 28" id="28"/>
              <p:cNvSpPr/>
              <p:nvPr/>
            </p:nvSpPr>
            <p:spPr>
              <a:xfrm flipH="false" flipV="false" rot="0">
                <a:off x="0" y="0"/>
                <a:ext cx="529592" cy="80463"/>
              </a:xfrm>
              <a:custGeom>
                <a:avLst/>
                <a:gdLst/>
                <a:ahLst/>
                <a:cxnLst/>
                <a:rect r="r" b="b" t="t" l="l"/>
                <a:pathLst>
                  <a:path h="80463" w="529592">
                    <a:moveTo>
                      <a:pt x="0" y="0"/>
                    </a:moveTo>
                    <a:lnTo>
                      <a:pt x="529592" y="0"/>
                    </a:lnTo>
                    <a:lnTo>
                      <a:pt x="529592" y="80463"/>
                    </a:lnTo>
                    <a:lnTo>
                      <a:pt x="0" y="80463"/>
                    </a:lnTo>
                    <a:close/>
                  </a:path>
                </a:pathLst>
              </a:custGeom>
              <a:solidFill>
                <a:srgbClr val="C7ED2E"/>
              </a:solidFill>
            </p:spPr>
          </p:sp>
          <p:sp>
            <p:nvSpPr>
              <p:cNvPr name="TextBox 29" id="29"/>
              <p:cNvSpPr txBox="true"/>
              <p:nvPr/>
            </p:nvSpPr>
            <p:spPr>
              <a:xfrm>
                <a:off x="0" y="-38100"/>
                <a:ext cx="529592" cy="118563"/>
              </a:xfrm>
              <a:prstGeom prst="rect">
                <a:avLst/>
              </a:prstGeom>
            </p:spPr>
            <p:txBody>
              <a:bodyPr anchor="ctr" rtlCol="false" tIns="60771" lIns="60771" bIns="60771" rIns="60771"/>
              <a:lstStyle/>
              <a:p>
                <a:pPr algn="ctr">
                  <a:lnSpc>
                    <a:spcPts val="2659"/>
                  </a:lnSpc>
                  <a:spcBef>
                    <a:spcPct val="0"/>
                  </a:spcBef>
                </a:pPr>
              </a:p>
            </p:txBody>
          </p:sp>
        </p:grpSp>
        <p:sp>
          <p:nvSpPr>
            <p:cNvPr name="TextBox 30" id="30"/>
            <p:cNvSpPr txBox="true"/>
            <p:nvPr/>
          </p:nvSpPr>
          <p:spPr>
            <a:xfrm rot="0">
              <a:off x="0" y="1393192"/>
              <a:ext cx="6103531" cy="457200"/>
            </a:xfrm>
            <a:prstGeom prst="rect">
              <a:avLst/>
            </a:prstGeom>
          </p:spPr>
          <p:txBody>
            <a:bodyPr anchor="t" rtlCol="false" tIns="0" lIns="0" bIns="0" rIns="0">
              <a:spAutoFit/>
            </a:bodyPr>
            <a:lstStyle/>
            <a:p>
              <a:pPr algn="l">
                <a:lnSpc>
                  <a:spcPts val="2760"/>
                </a:lnSpc>
              </a:pPr>
              <a:r>
                <a:rPr lang="en-US" sz="2300" b="true">
                  <a:solidFill>
                    <a:srgbClr val="000000"/>
                  </a:solidFill>
                  <a:latin typeface="Montserrat Bold"/>
                  <a:ea typeface="Montserrat Bold"/>
                  <a:cs typeface="Montserrat Bold"/>
                  <a:sym typeface="Montserrat Bold"/>
                </a:rPr>
                <a:t>1.  Jupyter Notebook, Python</a:t>
              </a:r>
            </a:p>
          </p:txBody>
        </p:sp>
        <p:sp>
          <p:nvSpPr>
            <p:cNvPr name="TextBox 31" id="31"/>
            <p:cNvSpPr txBox="true"/>
            <p:nvPr/>
          </p:nvSpPr>
          <p:spPr>
            <a:xfrm rot="0">
              <a:off x="0" y="2184536"/>
              <a:ext cx="6103531" cy="914400"/>
            </a:xfrm>
            <a:prstGeom prst="rect">
              <a:avLst/>
            </a:prstGeom>
          </p:spPr>
          <p:txBody>
            <a:bodyPr anchor="t" rtlCol="false" tIns="0" lIns="0" bIns="0" rIns="0">
              <a:spAutoFit/>
            </a:bodyPr>
            <a:lstStyle/>
            <a:p>
              <a:pPr algn="l">
                <a:lnSpc>
                  <a:spcPts val="2760"/>
                </a:lnSpc>
              </a:pPr>
              <a:r>
                <a:rPr lang="en-US" sz="2300" b="true">
                  <a:solidFill>
                    <a:srgbClr val="000000"/>
                  </a:solidFill>
                  <a:latin typeface="Montserrat Bold"/>
                  <a:ea typeface="Montserrat Bold"/>
                  <a:cs typeface="Montserrat Bold"/>
                  <a:sym typeface="Montserrat Bold"/>
                </a:rPr>
                <a:t>2. Pandas, Matplotlib,</a:t>
              </a:r>
            </a:p>
            <a:p>
              <a:pPr algn="l">
                <a:lnSpc>
                  <a:spcPts val="2760"/>
                </a:lnSpc>
              </a:pPr>
              <a:r>
                <a:rPr lang="en-US" sz="2300" b="true">
                  <a:solidFill>
                    <a:srgbClr val="000000"/>
                  </a:solidFill>
                  <a:latin typeface="Montserrat Bold"/>
                  <a:ea typeface="Montserrat Bold"/>
                  <a:cs typeface="Montserrat Bold"/>
                  <a:sym typeface="Montserrat Bold"/>
                </a:rPr>
                <a:t>    Seaborn, Sklearn, Scipy</a:t>
              </a:r>
            </a:p>
          </p:txBody>
        </p:sp>
        <p:sp>
          <p:nvSpPr>
            <p:cNvPr name="TextBox 32" id="32"/>
            <p:cNvSpPr txBox="true"/>
            <p:nvPr/>
          </p:nvSpPr>
          <p:spPr>
            <a:xfrm rot="0">
              <a:off x="0" y="3433079"/>
              <a:ext cx="6103531" cy="457200"/>
            </a:xfrm>
            <a:prstGeom prst="rect">
              <a:avLst/>
            </a:prstGeom>
          </p:spPr>
          <p:txBody>
            <a:bodyPr anchor="t" rtlCol="false" tIns="0" lIns="0" bIns="0" rIns="0">
              <a:spAutoFit/>
            </a:bodyPr>
            <a:lstStyle/>
            <a:p>
              <a:pPr algn="l">
                <a:lnSpc>
                  <a:spcPts val="2760"/>
                </a:lnSpc>
              </a:pPr>
              <a:r>
                <a:rPr lang="en-US" sz="2300" b="true">
                  <a:solidFill>
                    <a:srgbClr val="000000"/>
                  </a:solidFill>
                  <a:latin typeface="Montserrat Bold"/>
                  <a:ea typeface="Montserrat Bold"/>
                  <a:cs typeface="Montserrat Bold"/>
                  <a:sym typeface="Montserrat Bold"/>
                </a:rPr>
                <a:t>3. Power BI</a:t>
              </a:r>
            </a:p>
          </p:txBody>
        </p:sp>
        <p:grpSp>
          <p:nvGrpSpPr>
            <p:cNvPr name="Group 33" id="33"/>
            <p:cNvGrpSpPr/>
            <p:nvPr/>
          </p:nvGrpSpPr>
          <p:grpSpPr>
            <a:xfrm rot="0">
              <a:off x="0" y="0"/>
              <a:ext cx="5745300" cy="702656"/>
              <a:chOff x="0" y="0"/>
              <a:chExt cx="1170847" cy="143196"/>
            </a:xfrm>
          </p:grpSpPr>
          <p:sp>
            <p:nvSpPr>
              <p:cNvPr name="Freeform 34" id="34"/>
              <p:cNvSpPr/>
              <p:nvPr/>
            </p:nvSpPr>
            <p:spPr>
              <a:xfrm flipH="false" flipV="false" rot="0">
                <a:off x="0" y="0"/>
                <a:ext cx="1170847" cy="143196"/>
              </a:xfrm>
              <a:custGeom>
                <a:avLst/>
                <a:gdLst/>
                <a:ahLst/>
                <a:cxnLst/>
                <a:rect r="r" b="b" t="t" l="l"/>
                <a:pathLst>
                  <a:path h="143196" w="1170847">
                    <a:moveTo>
                      <a:pt x="0" y="0"/>
                    </a:moveTo>
                    <a:lnTo>
                      <a:pt x="1170847" y="0"/>
                    </a:lnTo>
                    <a:lnTo>
                      <a:pt x="1170847" y="143196"/>
                    </a:lnTo>
                    <a:lnTo>
                      <a:pt x="0" y="143196"/>
                    </a:lnTo>
                    <a:close/>
                  </a:path>
                </a:pathLst>
              </a:custGeom>
              <a:solidFill>
                <a:srgbClr val="000000"/>
              </a:solidFill>
            </p:spPr>
          </p:sp>
          <p:sp>
            <p:nvSpPr>
              <p:cNvPr name="TextBox 35" id="35"/>
              <p:cNvSpPr txBox="true"/>
              <p:nvPr/>
            </p:nvSpPr>
            <p:spPr>
              <a:xfrm>
                <a:off x="0" y="-38100"/>
                <a:ext cx="1170847" cy="181296"/>
              </a:xfrm>
              <a:prstGeom prst="rect">
                <a:avLst/>
              </a:prstGeom>
            </p:spPr>
            <p:txBody>
              <a:bodyPr anchor="ctr" rtlCol="false" tIns="60771" lIns="60771" bIns="60771" rIns="60771"/>
              <a:lstStyle/>
              <a:p>
                <a:pPr algn="ctr">
                  <a:lnSpc>
                    <a:spcPts val="2659"/>
                  </a:lnSpc>
                  <a:spcBef>
                    <a:spcPct val="0"/>
                  </a:spcBef>
                </a:pPr>
              </a:p>
            </p:txBody>
          </p:sp>
        </p:grpSp>
        <p:sp>
          <p:nvSpPr>
            <p:cNvPr name="TextBox 36" id="36"/>
            <p:cNvSpPr txBox="true"/>
            <p:nvPr/>
          </p:nvSpPr>
          <p:spPr>
            <a:xfrm rot="0">
              <a:off x="0" y="46528"/>
              <a:ext cx="5745300" cy="609600"/>
            </a:xfrm>
            <a:prstGeom prst="rect">
              <a:avLst/>
            </a:prstGeom>
          </p:spPr>
          <p:txBody>
            <a:bodyPr anchor="t" rtlCol="false" tIns="0" lIns="0" bIns="0" rIns="0">
              <a:spAutoFit/>
            </a:bodyPr>
            <a:lstStyle/>
            <a:p>
              <a:pPr algn="ctr">
                <a:lnSpc>
                  <a:spcPts val="3600"/>
                </a:lnSpc>
              </a:pPr>
              <a:r>
                <a:rPr lang="en-US" sz="3000" b="true">
                  <a:solidFill>
                    <a:srgbClr val="FFFFFF"/>
                  </a:solidFill>
                  <a:latin typeface="Montserrat Bold"/>
                  <a:ea typeface="Montserrat Bold"/>
                  <a:cs typeface="Montserrat Bold"/>
                  <a:sym typeface="Montserrat Bold"/>
                </a:rPr>
                <a:t>Framework sử dụng</a:t>
              </a:r>
            </a:p>
          </p:txBody>
        </p:sp>
      </p:grpSp>
      <p:grpSp>
        <p:nvGrpSpPr>
          <p:cNvPr name="Group 37" id="37"/>
          <p:cNvGrpSpPr/>
          <p:nvPr/>
        </p:nvGrpSpPr>
        <p:grpSpPr>
          <a:xfrm rot="0">
            <a:off x="9900364" y="3203503"/>
            <a:ext cx="7939961" cy="1812465"/>
            <a:chOff x="0" y="0"/>
            <a:chExt cx="10586615" cy="2416619"/>
          </a:xfrm>
        </p:grpSpPr>
        <p:grpSp>
          <p:nvGrpSpPr>
            <p:cNvPr name="Group 38" id="38"/>
            <p:cNvGrpSpPr/>
            <p:nvPr/>
          </p:nvGrpSpPr>
          <p:grpSpPr>
            <a:xfrm rot="0">
              <a:off x="2767802" y="1999026"/>
              <a:ext cx="7818814" cy="417594"/>
              <a:chOff x="0" y="0"/>
              <a:chExt cx="1291059" cy="68954"/>
            </a:xfrm>
          </p:grpSpPr>
          <p:sp>
            <p:nvSpPr>
              <p:cNvPr name="Freeform 39" id="39"/>
              <p:cNvSpPr/>
              <p:nvPr/>
            </p:nvSpPr>
            <p:spPr>
              <a:xfrm flipH="false" flipV="false" rot="0">
                <a:off x="0" y="0"/>
                <a:ext cx="1291059" cy="68954"/>
              </a:xfrm>
              <a:custGeom>
                <a:avLst/>
                <a:gdLst/>
                <a:ahLst/>
                <a:cxnLst/>
                <a:rect r="r" b="b" t="t" l="l"/>
                <a:pathLst>
                  <a:path h="68954" w="1291059">
                    <a:moveTo>
                      <a:pt x="0" y="0"/>
                    </a:moveTo>
                    <a:lnTo>
                      <a:pt x="1291059" y="0"/>
                    </a:lnTo>
                    <a:lnTo>
                      <a:pt x="1291059" y="68954"/>
                    </a:lnTo>
                    <a:lnTo>
                      <a:pt x="0" y="68954"/>
                    </a:lnTo>
                    <a:close/>
                  </a:path>
                </a:pathLst>
              </a:custGeom>
              <a:solidFill>
                <a:srgbClr val="C7ED2E"/>
              </a:solidFill>
            </p:spPr>
          </p:sp>
          <p:sp>
            <p:nvSpPr>
              <p:cNvPr name="TextBox 40" id="40"/>
              <p:cNvSpPr txBox="true"/>
              <p:nvPr/>
            </p:nvSpPr>
            <p:spPr>
              <a:xfrm>
                <a:off x="0" y="-38100"/>
                <a:ext cx="1291059" cy="107054"/>
              </a:xfrm>
              <a:prstGeom prst="rect">
                <a:avLst/>
              </a:prstGeom>
            </p:spPr>
            <p:txBody>
              <a:bodyPr anchor="ctr" rtlCol="false" tIns="60771" lIns="60771" bIns="60771" rIns="60771"/>
              <a:lstStyle/>
              <a:p>
                <a:pPr algn="ctr">
                  <a:lnSpc>
                    <a:spcPts val="2659"/>
                  </a:lnSpc>
                  <a:spcBef>
                    <a:spcPct val="0"/>
                  </a:spcBef>
                </a:pPr>
              </a:p>
            </p:txBody>
          </p:sp>
        </p:grpSp>
        <p:sp>
          <p:nvSpPr>
            <p:cNvPr name="TextBox 41" id="41"/>
            <p:cNvSpPr txBox="true"/>
            <p:nvPr/>
          </p:nvSpPr>
          <p:spPr>
            <a:xfrm rot="0">
              <a:off x="0" y="9525"/>
              <a:ext cx="10586615" cy="2390775"/>
            </a:xfrm>
            <a:prstGeom prst="rect">
              <a:avLst/>
            </a:prstGeom>
          </p:spPr>
          <p:txBody>
            <a:bodyPr anchor="t" rtlCol="false" tIns="0" lIns="0" bIns="0" rIns="0">
              <a:spAutoFit/>
            </a:bodyPr>
            <a:lstStyle/>
            <a:p>
              <a:pPr algn="r">
                <a:lnSpc>
                  <a:spcPts val="4799"/>
                </a:lnSpc>
              </a:pPr>
              <a:r>
                <a:rPr lang="en-US" b="true" sz="3999" i="true">
                  <a:solidFill>
                    <a:srgbClr val="000000"/>
                  </a:solidFill>
                  <a:latin typeface="Montserrat Bold Italics"/>
                  <a:ea typeface="Montserrat Bold Italics"/>
                  <a:cs typeface="Montserrat Bold Italics"/>
                  <a:sym typeface="Montserrat Bold Italics"/>
                </a:rPr>
                <a:t>PHÂN TÍCH VÀ DỰ ĐOÁN MỨC LƯƠNG NHÓM NGÀNH KHOA HỌC DỮ LIỆU</a:t>
              </a:r>
            </a:p>
          </p:txBody>
        </p:sp>
      </p:grpSp>
      <p:grpSp>
        <p:nvGrpSpPr>
          <p:cNvPr name="Group 42" id="42"/>
          <p:cNvGrpSpPr/>
          <p:nvPr/>
        </p:nvGrpSpPr>
        <p:grpSpPr>
          <a:xfrm rot="0">
            <a:off x="6112105" y="1028700"/>
            <a:ext cx="11728220" cy="1247161"/>
            <a:chOff x="0" y="0"/>
            <a:chExt cx="2582118" cy="274579"/>
          </a:xfrm>
        </p:grpSpPr>
        <p:sp>
          <p:nvSpPr>
            <p:cNvPr name="Freeform 43" id="43"/>
            <p:cNvSpPr/>
            <p:nvPr/>
          </p:nvSpPr>
          <p:spPr>
            <a:xfrm flipH="false" flipV="false" rot="0">
              <a:off x="0" y="0"/>
              <a:ext cx="2582118" cy="274579"/>
            </a:xfrm>
            <a:custGeom>
              <a:avLst/>
              <a:gdLst/>
              <a:ahLst/>
              <a:cxnLst/>
              <a:rect r="r" b="b" t="t" l="l"/>
              <a:pathLst>
                <a:path h="274579" w="2582118">
                  <a:moveTo>
                    <a:pt x="0" y="0"/>
                  </a:moveTo>
                  <a:lnTo>
                    <a:pt x="2582118" y="0"/>
                  </a:lnTo>
                  <a:lnTo>
                    <a:pt x="2582118" y="274579"/>
                  </a:lnTo>
                  <a:lnTo>
                    <a:pt x="0" y="274579"/>
                  </a:lnTo>
                  <a:close/>
                </a:path>
              </a:pathLst>
            </a:custGeom>
            <a:solidFill>
              <a:srgbClr val="000000">
                <a:alpha val="0"/>
              </a:srgbClr>
            </a:solidFill>
            <a:ln w="19050" cap="sq">
              <a:solidFill>
                <a:srgbClr val="000000"/>
              </a:solidFill>
              <a:prstDash val="dash"/>
              <a:miter/>
            </a:ln>
          </p:spPr>
        </p:sp>
        <p:sp>
          <p:nvSpPr>
            <p:cNvPr name="TextBox 44" id="44"/>
            <p:cNvSpPr txBox="true"/>
            <p:nvPr/>
          </p:nvSpPr>
          <p:spPr>
            <a:xfrm>
              <a:off x="0" y="-104775"/>
              <a:ext cx="2582118" cy="379354"/>
            </a:xfrm>
            <a:prstGeom prst="rect">
              <a:avLst/>
            </a:prstGeom>
          </p:spPr>
          <p:txBody>
            <a:bodyPr anchor="ctr" rtlCol="false" tIns="60771" lIns="60771" bIns="60771" rIns="60771"/>
            <a:lstStyle/>
            <a:p>
              <a:pPr algn="ctr">
                <a:lnSpc>
                  <a:spcPts val="7840"/>
                </a:lnSpc>
                <a:spcBef>
                  <a:spcPct val="0"/>
                </a:spcBef>
              </a:pPr>
              <a:r>
                <a:rPr lang="en-US" b="true" sz="5600">
                  <a:solidFill>
                    <a:srgbClr val="000000"/>
                  </a:solidFill>
                  <a:latin typeface="Montserrat Bold"/>
                  <a:ea typeface="Montserrat Bold"/>
                  <a:cs typeface="Montserrat Bold"/>
                  <a:sym typeface="Montserrat Bold"/>
                </a:rPr>
                <a:t>PHÂN TÍCH DỮ LIỆU - IE224.P11</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1916178" y="-2332898"/>
            <a:ext cx="20896398" cy="14536076"/>
            <a:chOff x="0" y="0"/>
            <a:chExt cx="27861865" cy="19381435"/>
          </a:xfrm>
        </p:grpSpPr>
        <p:sp>
          <p:nvSpPr>
            <p:cNvPr name="Freeform 4" id="4"/>
            <p:cNvSpPr/>
            <p:nvPr/>
          </p:nvSpPr>
          <p:spPr>
            <a:xfrm flipH="true" flipV="false" rot="0">
              <a:off x="20833963" y="13526239"/>
              <a:ext cx="6140077" cy="3300291"/>
            </a:xfrm>
            <a:custGeom>
              <a:avLst/>
              <a:gdLst/>
              <a:ahLst/>
              <a:cxnLst/>
              <a:rect r="r" b="b" t="t" l="l"/>
              <a:pathLst>
                <a:path h="3300291" w="6140077">
                  <a:moveTo>
                    <a:pt x="6140077" y="0"/>
                  </a:moveTo>
                  <a:lnTo>
                    <a:pt x="0" y="0"/>
                  </a:lnTo>
                  <a:lnTo>
                    <a:pt x="0" y="3300292"/>
                  </a:lnTo>
                  <a:lnTo>
                    <a:pt x="6140077" y="3300292"/>
                  </a:lnTo>
                  <a:lnTo>
                    <a:pt x="6140077" y="0"/>
                  </a:lnTo>
                  <a:close/>
                </a:path>
              </a:pathLst>
            </a:custGeom>
            <a:blipFill>
              <a:blip r:embed="rId3">
                <a:alphaModFix amt="52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217858" y="0"/>
              <a:ext cx="5721046" cy="5091731"/>
            </a:xfrm>
            <a:custGeom>
              <a:avLst/>
              <a:gdLst/>
              <a:ahLst/>
              <a:cxnLst/>
              <a:rect r="r" b="b" t="t" l="l"/>
              <a:pathLst>
                <a:path h="5091731" w="5721046">
                  <a:moveTo>
                    <a:pt x="0" y="0"/>
                  </a:moveTo>
                  <a:lnTo>
                    <a:pt x="5721046" y="0"/>
                  </a:lnTo>
                  <a:lnTo>
                    <a:pt x="5721046" y="5091731"/>
                  </a:lnTo>
                  <a:lnTo>
                    <a:pt x="0" y="5091731"/>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5296369" y="4499271"/>
              <a:ext cx="2565495" cy="2283291"/>
            </a:xfrm>
            <a:custGeom>
              <a:avLst/>
              <a:gdLst/>
              <a:ahLst/>
              <a:cxnLst/>
              <a:rect r="r" b="b" t="t" l="l"/>
              <a:pathLst>
                <a:path h="2283291" w="2565495">
                  <a:moveTo>
                    <a:pt x="0" y="0"/>
                  </a:moveTo>
                  <a:lnTo>
                    <a:pt x="2565496" y="0"/>
                  </a:lnTo>
                  <a:lnTo>
                    <a:pt x="2565496" y="2283291"/>
                  </a:lnTo>
                  <a:lnTo>
                    <a:pt x="0" y="2283291"/>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2700000">
              <a:off x="743786" y="15024469"/>
              <a:ext cx="3622235" cy="3604124"/>
            </a:xfrm>
            <a:custGeom>
              <a:avLst/>
              <a:gdLst/>
              <a:ahLst/>
              <a:cxnLst/>
              <a:rect r="r" b="b" t="t" l="l"/>
              <a:pathLst>
                <a:path h="3604124" w="3622235">
                  <a:moveTo>
                    <a:pt x="0" y="0"/>
                  </a:moveTo>
                  <a:lnTo>
                    <a:pt x="3622235" y="0"/>
                  </a:lnTo>
                  <a:lnTo>
                    <a:pt x="3622235" y="3604124"/>
                  </a:lnTo>
                  <a:lnTo>
                    <a:pt x="0" y="36041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9012484">
              <a:off x="1024145" y="2237959"/>
              <a:ext cx="8414186" cy="4522625"/>
            </a:xfrm>
            <a:custGeom>
              <a:avLst/>
              <a:gdLst/>
              <a:ahLst/>
              <a:cxnLst/>
              <a:rect r="r" b="b" t="t" l="l"/>
              <a:pathLst>
                <a:path h="4522625" w="8414186">
                  <a:moveTo>
                    <a:pt x="8414186" y="0"/>
                  </a:moveTo>
                  <a:lnTo>
                    <a:pt x="0" y="0"/>
                  </a:lnTo>
                  <a:lnTo>
                    <a:pt x="0" y="4522625"/>
                  </a:lnTo>
                  <a:lnTo>
                    <a:pt x="8414186" y="4522625"/>
                  </a:lnTo>
                  <a:lnTo>
                    <a:pt x="8414186"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grpSp>
        <p:nvGrpSpPr>
          <p:cNvPr name="Group 9" id="9"/>
          <p:cNvGrpSpPr/>
          <p:nvPr/>
        </p:nvGrpSpPr>
        <p:grpSpPr>
          <a:xfrm rot="0">
            <a:off x="17594559" y="9593559"/>
            <a:ext cx="598191" cy="598191"/>
            <a:chOff x="0" y="0"/>
            <a:chExt cx="797587" cy="797587"/>
          </a:xfrm>
        </p:grpSpPr>
        <p:grpSp>
          <p:nvGrpSpPr>
            <p:cNvPr name="Group 10" id="10"/>
            <p:cNvGrpSpPr/>
            <p:nvPr/>
          </p:nvGrpSpPr>
          <p:grpSpPr>
            <a:xfrm rot="0">
              <a:off x="0" y="0"/>
              <a:ext cx="797587" cy="7975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3" id="13"/>
            <p:cNvSpPr txBox="true"/>
            <p:nvPr/>
          </p:nvSpPr>
          <p:spPr>
            <a:xfrm rot="0">
              <a:off x="67493" y="144794"/>
              <a:ext cx="662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FFFFFF"/>
                  </a:solidFill>
                  <a:latin typeface="Montserrat Bold"/>
                  <a:ea typeface="Montserrat Bold"/>
                  <a:cs typeface="Montserrat Bold"/>
                  <a:sym typeface="Montserrat Bold"/>
                </a:rPr>
                <a:t>10</a:t>
              </a:r>
            </a:p>
          </p:txBody>
        </p:sp>
      </p:grpSp>
      <p:sp>
        <p:nvSpPr>
          <p:cNvPr name="Freeform 14" id="14"/>
          <p:cNvSpPr/>
          <p:nvPr/>
        </p:nvSpPr>
        <p:spPr>
          <a:xfrm flipH="false" flipV="false" rot="0">
            <a:off x="1903867" y="1801806"/>
            <a:ext cx="14480267" cy="8090849"/>
          </a:xfrm>
          <a:custGeom>
            <a:avLst/>
            <a:gdLst/>
            <a:ahLst/>
            <a:cxnLst/>
            <a:rect r="r" b="b" t="t" l="l"/>
            <a:pathLst>
              <a:path h="8090849" w="14480267">
                <a:moveTo>
                  <a:pt x="0" y="0"/>
                </a:moveTo>
                <a:lnTo>
                  <a:pt x="14480266" y="0"/>
                </a:lnTo>
                <a:lnTo>
                  <a:pt x="14480266" y="8090849"/>
                </a:lnTo>
                <a:lnTo>
                  <a:pt x="0" y="8090849"/>
                </a:lnTo>
                <a:lnTo>
                  <a:pt x="0" y="0"/>
                </a:lnTo>
                <a:close/>
              </a:path>
            </a:pathLst>
          </a:custGeom>
          <a:blipFill>
            <a:blip r:embed="rId9"/>
            <a:stretch>
              <a:fillRect l="0" t="0" r="0" b="0"/>
            </a:stretch>
          </a:blipFill>
        </p:spPr>
      </p:sp>
      <p:sp>
        <p:nvSpPr>
          <p:cNvPr name="TextBox 15" id="15"/>
          <p:cNvSpPr txBox="true"/>
          <p:nvPr/>
        </p:nvSpPr>
        <p:spPr>
          <a:xfrm rot="0">
            <a:off x="1028700" y="571500"/>
            <a:ext cx="12680594" cy="914400"/>
          </a:xfrm>
          <a:prstGeom prst="rect">
            <a:avLst/>
          </a:prstGeom>
        </p:spPr>
        <p:txBody>
          <a:bodyPr anchor="t" rtlCol="false" tIns="0" lIns="0" bIns="0" rIns="0">
            <a:spAutoFit/>
          </a:bodyPr>
          <a:lstStyle/>
          <a:p>
            <a:pPr algn="l">
              <a:lnSpc>
                <a:spcPts val="7200"/>
              </a:lnSpc>
            </a:pPr>
            <a:r>
              <a:rPr lang="en-US" sz="6000" b="true">
                <a:solidFill>
                  <a:srgbClr val="FFFFFF"/>
                </a:solidFill>
                <a:latin typeface="Montserrat Bold"/>
                <a:ea typeface="Montserrat Bold"/>
                <a:cs typeface="Montserrat Bold"/>
                <a:sym typeface="Montserrat Bold"/>
              </a:rPr>
              <a:t>4. PHÂN TÍCH THĂM DÒ/SƠ BỘ</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1916178" y="-2332898"/>
            <a:ext cx="20896398" cy="14536076"/>
            <a:chOff x="0" y="0"/>
            <a:chExt cx="27861865" cy="19381435"/>
          </a:xfrm>
        </p:grpSpPr>
        <p:sp>
          <p:nvSpPr>
            <p:cNvPr name="Freeform 4" id="4"/>
            <p:cNvSpPr/>
            <p:nvPr/>
          </p:nvSpPr>
          <p:spPr>
            <a:xfrm flipH="true" flipV="false" rot="0">
              <a:off x="20833963" y="13526239"/>
              <a:ext cx="6140077" cy="3300291"/>
            </a:xfrm>
            <a:custGeom>
              <a:avLst/>
              <a:gdLst/>
              <a:ahLst/>
              <a:cxnLst/>
              <a:rect r="r" b="b" t="t" l="l"/>
              <a:pathLst>
                <a:path h="3300291" w="6140077">
                  <a:moveTo>
                    <a:pt x="6140077" y="0"/>
                  </a:moveTo>
                  <a:lnTo>
                    <a:pt x="0" y="0"/>
                  </a:lnTo>
                  <a:lnTo>
                    <a:pt x="0" y="3300292"/>
                  </a:lnTo>
                  <a:lnTo>
                    <a:pt x="6140077" y="3300292"/>
                  </a:lnTo>
                  <a:lnTo>
                    <a:pt x="6140077" y="0"/>
                  </a:lnTo>
                  <a:close/>
                </a:path>
              </a:pathLst>
            </a:custGeom>
            <a:blipFill>
              <a:blip r:embed="rId3">
                <a:alphaModFix amt="52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217858" y="0"/>
              <a:ext cx="5721046" cy="5091731"/>
            </a:xfrm>
            <a:custGeom>
              <a:avLst/>
              <a:gdLst/>
              <a:ahLst/>
              <a:cxnLst/>
              <a:rect r="r" b="b" t="t" l="l"/>
              <a:pathLst>
                <a:path h="5091731" w="5721046">
                  <a:moveTo>
                    <a:pt x="0" y="0"/>
                  </a:moveTo>
                  <a:lnTo>
                    <a:pt x="5721046" y="0"/>
                  </a:lnTo>
                  <a:lnTo>
                    <a:pt x="5721046" y="5091731"/>
                  </a:lnTo>
                  <a:lnTo>
                    <a:pt x="0" y="5091731"/>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5296369" y="4499271"/>
              <a:ext cx="2565495" cy="2283291"/>
            </a:xfrm>
            <a:custGeom>
              <a:avLst/>
              <a:gdLst/>
              <a:ahLst/>
              <a:cxnLst/>
              <a:rect r="r" b="b" t="t" l="l"/>
              <a:pathLst>
                <a:path h="2283291" w="2565495">
                  <a:moveTo>
                    <a:pt x="0" y="0"/>
                  </a:moveTo>
                  <a:lnTo>
                    <a:pt x="2565496" y="0"/>
                  </a:lnTo>
                  <a:lnTo>
                    <a:pt x="2565496" y="2283291"/>
                  </a:lnTo>
                  <a:lnTo>
                    <a:pt x="0" y="2283291"/>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2700000">
              <a:off x="743786" y="15024469"/>
              <a:ext cx="3622235" cy="3604124"/>
            </a:xfrm>
            <a:custGeom>
              <a:avLst/>
              <a:gdLst/>
              <a:ahLst/>
              <a:cxnLst/>
              <a:rect r="r" b="b" t="t" l="l"/>
              <a:pathLst>
                <a:path h="3604124" w="3622235">
                  <a:moveTo>
                    <a:pt x="0" y="0"/>
                  </a:moveTo>
                  <a:lnTo>
                    <a:pt x="3622235" y="0"/>
                  </a:lnTo>
                  <a:lnTo>
                    <a:pt x="3622235" y="3604124"/>
                  </a:lnTo>
                  <a:lnTo>
                    <a:pt x="0" y="36041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9012484">
              <a:off x="1024145" y="2237959"/>
              <a:ext cx="8414186" cy="4522625"/>
            </a:xfrm>
            <a:custGeom>
              <a:avLst/>
              <a:gdLst/>
              <a:ahLst/>
              <a:cxnLst/>
              <a:rect r="r" b="b" t="t" l="l"/>
              <a:pathLst>
                <a:path h="4522625" w="8414186">
                  <a:moveTo>
                    <a:pt x="8414186" y="0"/>
                  </a:moveTo>
                  <a:lnTo>
                    <a:pt x="0" y="0"/>
                  </a:lnTo>
                  <a:lnTo>
                    <a:pt x="0" y="4522625"/>
                  </a:lnTo>
                  <a:lnTo>
                    <a:pt x="8414186" y="4522625"/>
                  </a:lnTo>
                  <a:lnTo>
                    <a:pt x="8414186"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grpSp>
        <p:nvGrpSpPr>
          <p:cNvPr name="Group 9" id="9"/>
          <p:cNvGrpSpPr/>
          <p:nvPr/>
        </p:nvGrpSpPr>
        <p:grpSpPr>
          <a:xfrm rot="0">
            <a:off x="17594559" y="9593559"/>
            <a:ext cx="598191" cy="598191"/>
            <a:chOff x="0" y="0"/>
            <a:chExt cx="797587" cy="797587"/>
          </a:xfrm>
        </p:grpSpPr>
        <p:grpSp>
          <p:nvGrpSpPr>
            <p:cNvPr name="Group 10" id="10"/>
            <p:cNvGrpSpPr/>
            <p:nvPr/>
          </p:nvGrpSpPr>
          <p:grpSpPr>
            <a:xfrm rot="0">
              <a:off x="0" y="0"/>
              <a:ext cx="797587" cy="7975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3" id="13"/>
            <p:cNvSpPr txBox="true"/>
            <p:nvPr/>
          </p:nvSpPr>
          <p:spPr>
            <a:xfrm rot="0">
              <a:off x="67493" y="144794"/>
              <a:ext cx="662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FFFFFF"/>
                  </a:solidFill>
                  <a:latin typeface="Montserrat Bold"/>
                  <a:ea typeface="Montserrat Bold"/>
                  <a:cs typeface="Montserrat Bold"/>
                  <a:sym typeface="Montserrat Bold"/>
                </a:rPr>
                <a:t>11</a:t>
              </a:r>
            </a:p>
          </p:txBody>
        </p:sp>
      </p:grpSp>
      <p:sp>
        <p:nvSpPr>
          <p:cNvPr name="TextBox 14" id="14"/>
          <p:cNvSpPr txBox="true"/>
          <p:nvPr/>
        </p:nvSpPr>
        <p:spPr>
          <a:xfrm rot="0">
            <a:off x="4538340" y="3314700"/>
            <a:ext cx="9211321" cy="3657600"/>
          </a:xfrm>
          <a:prstGeom prst="rect">
            <a:avLst/>
          </a:prstGeom>
        </p:spPr>
        <p:txBody>
          <a:bodyPr anchor="t" rtlCol="false" tIns="0" lIns="0" bIns="0" rIns="0">
            <a:spAutoFit/>
          </a:bodyPr>
          <a:lstStyle/>
          <a:p>
            <a:pPr algn="l">
              <a:lnSpc>
                <a:spcPts val="14400"/>
              </a:lnSpc>
            </a:pPr>
            <a:r>
              <a:rPr lang="en-US" sz="12000" b="true">
                <a:solidFill>
                  <a:srgbClr val="FFFFFF"/>
                </a:solidFill>
                <a:latin typeface="Montserrat Bold"/>
                <a:ea typeface="Montserrat Bold"/>
                <a:cs typeface="Montserrat Bold"/>
                <a:sym typeface="Montserrat Bold"/>
              </a:rPr>
              <a:t>5. KẾT QUẢ PHÂN TÍCH</a:t>
            </a:r>
          </a:p>
        </p:txBody>
      </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3839" y="-3143592"/>
            <a:ext cx="19904611" cy="17992492"/>
            <a:chOff x="0" y="0"/>
            <a:chExt cx="26539481" cy="23989989"/>
          </a:xfrm>
        </p:grpSpPr>
        <p:sp>
          <p:nvSpPr>
            <p:cNvPr name="Freeform 3" id="3"/>
            <p:cNvSpPr/>
            <p:nvPr/>
          </p:nvSpPr>
          <p:spPr>
            <a:xfrm flipH="true" flipV="false" rot="-8671297">
              <a:off x="1488002" y="5662310"/>
              <a:ext cx="23563477" cy="12665369"/>
            </a:xfrm>
            <a:custGeom>
              <a:avLst/>
              <a:gdLst/>
              <a:ahLst/>
              <a:cxnLst/>
              <a:rect r="r" b="b" t="t" l="l"/>
              <a:pathLst>
                <a:path h="12665369" w="23563477">
                  <a:moveTo>
                    <a:pt x="23563477" y="0"/>
                  </a:moveTo>
                  <a:lnTo>
                    <a:pt x="0" y="0"/>
                  </a:lnTo>
                  <a:lnTo>
                    <a:pt x="0" y="12665369"/>
                  </a:lnTo>
                  <a:lnTo>
                    <a:pt x="23563477" y="12665369"/>
                  </a:lnTo>
                  <a:lnTo>
                    <a:pt x="23563477"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567099">
              <a:off x="883584" y="3254389"/>
              <a:ext cx="1164134" cy="2699440"/>
            </a:xfrm>
            <a:custGeom>
              <a:avLst/>
              <a:gdLst/>
              <a:ahLst/>
              <a:cxnLst/>
              <a:rect r="r" b="b" t="t" l="l"/>
              <a:pathLst>
                <a:path h="2699440" w="1164134">
                  <a:moveTo>
                    <a:pt x="1164133" y="2699440"/>
                  </a:moveTo>
                  <a:lnTo>
                    <a:pt x="0" y="2699440"/>
                  </a:lnTo>
                  <a:lnTo>
                    <a:pt x="0" y="0"/>
                  </a:lnTo>
                  <a:lnTo>
                    <a:pt x="1164133" y="0"/>
                  </a:lnTo>
                  <a:lnTo>
                    <a:pt x="1164133" y="269944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1567099">
              <a:off x="1138371" y="15532739"/>
              <a:ext cx="1164134" cy="2699440"/>
            </a:xfrm>
            <a:custGeom>
              <a:avLst/>
              <a:gdLst/>
              <a:ahLst/>
              <a:cxnLst/>
              <a:rect r="r" b="b" t="t" l="l"/>
              <a:pathLst>
                <a:path h="2699440" w="1164134">
                  <a:moveTo>
                    <a:pt x="1164134" y="2699440"/>
                  </a:moveTo>
                  <a:lnTo>
                    <a:pt x="0" y="2699440"/>
                  </a:lnTo>
                  <a:lnTo>
                    <a:pt x="0" y="0"/>
                  </a:lnTo>
                  <a:lnTo>
                    <a:pt x="1164134" y="0"/>
                  </a:lnTo>
                  <a:lnTo>
                    <a:pt x="1164134" y="269944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68484" y="3382990"/>
              <a:ext cx="3058870" cy="2722395"/>
            </a:xfrm>
            <a:custGeom>
              <a:avLst/>
              <a:gdLst/>
              <a:ahLst/>
              <a:cxnLst/>
              <a:rect r="r" b="b" t="t" l="l"/>
              <a:pathLst>
                <a:path h="2722395" w="3058870">
                  <a:moveTo>
                    <a:pt x="0" y="0"/>
                  </a:moveTo>
                  <a:lnTo>
                    <a:pt x="3058870" y="0"/>
                  </a:lnTo>
                  <a:lnTo>
                    <a:pt x="3058870" y="2722395"/>
                  </a:lnTo>
                  <a:lnTo>
                    <a:pt x="0" y="2722395"/>
                  </a:lnTo>
                  <a:lnTo>
                    <a:pt x="0" y="0"/>
                  </a:lnTo>
                  <a:close/>
                </a:path>
              </a:pathLst>
            </a:custGeom>
            <a:blipFill>
              <a:blip r:embed="rId6">
                <a:alphaModFix amt="26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422689" y="3279765"/>
              <a:ext cx="2565495" cy="2283291"/>
            </a:xfrm>
            <a:custGeom>
              <a:avLst/>
              <a:gdLst/>
              <a:ahLst/>
              <a:cxnLst/>
              <a:rect r="r" b="b" t="t" l="l"/>
              <a:pathLst>
                <a:path h="2283291" w="2565495">
                  <a:moveTo>
                    <a:pt x="0" y="0"/>
                  </a:moveTo>
                  <a:lnTo>
                    <a:pt x="2565495" y="0"/>
                  </a:lnTo>
                  <a:lnTo>
                    <a:pt x="2565495" y="2283291"/>
                  </a:lnTo>
                  <a:lnTo>
                    <a:pt x="0" y="2283291"/>
                  </a:lnTo>
                  <a:lnTo>
                    <a:pt x="0" y="0"/>
                  </a:lnTo>
                  <a:close/>
                </a:path>
              </a:pathLst>
            </a:custGeom>
            <a:blipFill>
              <a:blip r:embed="rId6">
                <a:alphaModFix amt="26000"/>
                <a:extLst>
                  <a:ext uri="{96DAC541-7B7A-43D3-8B79-37D633B846F1}">
                    <asvg:svgBlip xmlns:asvg="http://schemas.microsoft.com/office/drawing/2016/SVG/main" r:embed="rId7"/>
                  </a:ext>
                </a:extLst>
              </a:blip>
              <a:stretch>
                <a:fillRect l="0" t="0" r="0" b="0"/>
              </a:stretch>
            </a:blipFill>
          </p:spPr>
        </p:sp>
      </p:grpSp>
      <p:grpSp>
        <p:nvGrpSpPr>
          <p:cNvPr name="Group 8" id="8"/>
          <p:cNvGrpSpPr/>
          <p:nvPr/>
        </p:nvGrpSpPr>
        <p:grpSpPr>
          <a:xfrm rot="0">
            <a:off x="17594559" y="9593559"/>
            <a:ext cx="598191" cy="598191"/>
            <a:chOff x="0" y="0"/>
            <a:chExt cx="797587" cy="797587"/>
          </a:xfrm>
        </p:grpSpPr>
        <p:grpSp>
          <p:nvGrpSpPr>
            <p:cNvPr name="Group 9" id="9"/>
            <p:cNvGrpSpPr/>
            <p:nvPr/>
          </p:nvGrpSpPr>
          <p:grpSpPr>
            <a:xfrm rot="0">
              <a:off x="0" y="0"/>
              <a:ext cx="797587" cy="7975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2" id="12"/>
            <p:cNvSpPr txBox="true"/>
            <p:nvPr/>
          </p:nvSpPr>
          <p:spPr>
            <a:xfrm rot="0">
              <a:off x="130993" y="144794"/>
              <a:ext cx="535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12</a:t>
              </a:r>
            </a:p>
          </p:txBody>
        </p:sp>
      </p:grpSp>
      <p:grpSp>
        <p:nvGrpSpPr>
          <p:cNvPr name="Group 13" id="13"/>
          <p:cNvGrpSpPr/>
          <p:nvPr/>
        </p:nvGrpSpPr>
        <p:grpSpPr>
          <a:xfrm rot="0">
            <a:off x="2269006" y="3195047"/>
            <a:ext cx="13749989" cy="3896906"/>
            <a:chOff x="0" y="0"/>
            <a:chExt cx="18333318" cy="5195875"/>
          </a:xfrm>
        </p:grpSpPr>
        <p:sp>
          <p:nvSpPr>
            <p:cNvPr name="AutoShape 14" id="14"/>
            <p:cNvSpPr/>
            <p:nvPr/>
          </p:nvSpPr>
          <p:spPr>
            <a:xfrm>
              <a:off x="4534098" y="5157775"/>
              <a:ext cx="9265123" cy="0"/>
            </a:xfrm>
            <a:prstGeom prst="line">
              <a:avLst/>
            </a:prstGeom>
            <a:ln cap="flat" w="76200">
              <a:solidFill>
                <a:srgbClr val="C7ED2E"/>
              </a:solidFill>
              <a:prstDash val="solid"/>
              <a:headEnd type="none" len="sm" w="sm"/>
              <a:tailEnd type="none" len="sm" w="sm"/>
            </a:ln>
          </p:spPr>
        </p:sp>
        <p:grpSp>
          <p:nvGrpSpPr>
            <p:cNvPr name="Group 15" id="15"/>
            <p:cNvGrpSpPr/>
            <p:nvPr/>
          </p:nvGrpSpPr>
          <p:grpSpPr>
            <a:xfrm rot="0">
              <a:off x="142225" y="275115"/>
              <a:ext cx="7010282" cy="839184"/>
              <a:chOff x="0" y="0"/>
              <a:chExt cx="1157552" cy="138568"/>
            </a:xfrm>
          </p:grpSpPr>
          <p:sp>
            <p:nvSpPr>
              <p:cNvPr name="Freeform 16" id="16"/>
              <p:cNvSpPr/>
              <p:nvPr/>
            </p:nvSpPr>
            <p:spPr>
              <a:xfrm flipH="false" flipV="false" rot="0">
                <a:off x="0" y="0"/>
                <a:ext cx="1157553" cy="138568"/>
              </a:xfrm>
              <a:custGeom>
                <a:avLst/>
                <a:gdLst/>
                <a:ahLst/>
                <a:cxnLst/>
                <a:rect r="r" b="b" t="t" l="l"/>
                <a:pathLst>
                  <a:path h="138568" w="1157553">
                    <a:moveTo>
                      <a:pt x="0" y="0"/>
                    </a:moveTo>
                    <a:lnTo>
                      <a:pt x="1157553" y="0"/>
                    </a:lnTo>
                    <a:lnTo>
                      <a:pt x="1157553" y="138568"/>
                    </a:lnTo>
                    <a:lnTo>
                      <a:pt x="0" y="138568"/>
                    </a:lnTo>
                    <a:close/>
                  </a:path>
                </a:pathLst>
              </a:custGeom>
              <a:solidFill>
                <a:srgbClr val="C7ED2E"/>
              </a:solidFill>
            </p:spPr>
          </p:sp>
          <p:sp>
            <p:nvSpPr>
              <p:cNvPr name="TextBox 17" id="17"/>
              <p:cNvSpPr txBox="true"/>
              <p:nvPr/>
            </p:nvSpPr>
            <p:spPr>
              <a:xfrm>
                <a:off x="0" y="-38100"/>
                <a:ext cx="1157552" cy="176668"/>
              </a:xfrm>
              <a:prstGeom prst="rect">
                <a:avLst/>
              </a:prstGeom>
            </p:spPr>
            <p:txBody>
              <a:bodyPr anchor="ctr" rtlCol="false" tIns="60771" lIns="60771" bIns="60771" rIns="60771"/>
              <a:lstStyle/>
              <a:p>
                <a:pPr algn="ctr">
                  <a:lnSpc>
                    <a:spcPts val="2659"/>
                  </a:lnSpc>
                  <a:spcBef>
                    <a:spcPct val="0"/>
                  </a:spcBef>
                </a:pPr>
              </a:p>
            </p:txBody>
          </p:sp>
        </p:grpSp>
        <p:grpSp>
          <p:nvGrpSpPr>
            <p:cNvPr name="Group 18" id="18"/>
            <p:cNvGrpSpPr/>
            <p:nvPr/>
          </p:nvGrpSpPr>
          <p:grpSpPr>
            <a:xfrm rot="0">
              <a:off x="4534098" y="2596584"/>
              <a:ext cx="9265123" cy="2254816"/>
              <a:chOff x="0" y="0"/>
              <a:chExt cx="1529877" cy="372320"/>
            </a:xfrm>
          </p:grpSpPr>
          <p:sp>
            <p:nvSpPr>
              <p:cNvPr name="Freeform 19" id="19"/>
              <p:cNvSpPr/>
              <p:nvPr/>
            </p:nvSpPr>
            <p:spPr>
              <a:xfrm flipH="false" flipV="false" rot="0">
                <a:off x="0" y="0"/>
                <a:ext cx="1529877" cy="372320"/>
              </a:xfrm>
              <a:custGeom>
                <a:avLst/>
                <a:gdLst/>
                <a:ahLst/>
                <a:cxnLst/>
                <a:rect r="r" b="b" t="t" l="l"/>
                <a:pathLst>
                  <a:path h="372320" w="1529877">
                    <a:moveTo>
                      <a:pt x="0" y="0"/>
                    </a:moveTo>
                    <a:lnTo>
                      <a:pt x="1529877" y="0"/>
                    </a:lnTo>
                    <a:lnTo>
                      <a:pt x="1529877" y="372320"/>
                    </a:lnTo>
                    <a:lnTo>
                      <a:pt x="0" y="372320"/>
                    </a:lnTo>
                    <a:close/>
                  </a:path>
                </a:pathLst>
              </a:custGeom>
              <a:solidFill>
                <a:srgbClr val="000000">
                  <a:alpha val="0"/>
                </a:srgbClr>
              </a:solidFill>
              <a:ln w="19050" cap="sq">
                <a:solidFill>
                  <a:srgbClr val="000000"/>
                </a:solidFill>
                <a:prstDash val="dash"/>
                <a:miter/>
              </a:ln>
            </p:spPr>
          </p:sp>
          <p:sp>
            <p:nvSpPr>
              <p:cNvPr name="TextBox 20" id="20"/>
              <p:cNvSpPr txBox="true"/>
              <p:nvPr/>
            </p:nvSpPr>
            <p:spPr>
              <a:xfrm>
                <a:off x="0" y="-38100"/>
                <a:ext cx="1529877" cy="410420"/>
              </a:xfrm>
              <a:prstGeom prst="rect">
                <a:avLst/>
              </a:prstGeom>
            </p:spPr>
            <p:txBody>
              <a:bodyPr anchor="ctr" rtlCol="false" tIns="60771" lIns="60771" bIns="60771" rIns="60771"/>
              <a:lstStyle/>
              <a:p>
                <a:pPr algn="ctr">
                  <a:lnSpc>
                    <a:spcPts val="2659"/>
                  </a:lnSpc>
                  <a:spcBef>
                    <a:spcPct val="0"/>
                  </a:spcBef>
                </a:pPr>
              </a:p>
            </p:txBody>
          </p:sp>
        </p:grpSp>
        <p:sp>
          <p:nvSpPr>
            <p:cNvPr name="TextBox 21" id="21"/>
            <p:cNvSpPr txBox="true"/>
            <p:nvPr/>
          </p:nvSpPr>
          <p:spPr>
            <a:xfrm rot="0">
              <a:off x="0" y="9525"/>
              <a:ext cx="18333318" cy="4841875"/>
            </a:xfrm>
            <a:prstGeom prst="rect">
              <a:avLst/>
            </a:prstGeom>
          </p:spPr>
          <p:txBody>
            <a:bodyPr anchor="t" rtlCol="false" tIns="0" lIns="0" bIns="0" rIns="0">
              <a:spAutoFit/>
            </a:bodyPr>
            <a:lstStyle/>
            <a:p>
              <a:pPr algn="ctr">
                <a:lnSpc>
                  <a:spcPts val="14399"/>
                </a:lnSpc>
              </a:pPr>
              <a:r>
                <a:rPr lang="en-US" sz="11999" b="true">
                  <a:solidFill>
                    <a:srgbClr val="000000"/>
                  </a:solidFill>
                  <a:latin typeface="Montserrat Bold"/>
                  <a:ea typeface="Montserrat Bold"/>
                  <a:cs typeface="Montserrat Bold"/>
                  <a:sym typeface="Montserrat Bold"/>
                </a:rPr>
                <a:t>Exploratory Data Analysis</a:t>
              </a:r>
            </a:p>
          </p:txBody>
        </p:sp>
      </p:grpSp>
    </p:spTree>
  </p:cSld>
  <p:clrMapOvr>
    <a:masterClrMapping/>
  </p:clrMapOvr>
  <p:transition spd="fast">
    <p:wipe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91957" y="1028700"/>
            <a:ext cx="11104086" cy="8890023"/>
          </a:xfrm>
          <a:custGeom>
            <a:avLst/>
            <a:gdLst/>
            <a:ahLst/>
            <a:cxnLst/>
            <a:rect r="r" b="b" t="t" l="l"/>
            <a:pathLst>
              <a:path h="8890023" w="11104086">
                <a:moveTo>
                  <a:pt x="0" y="0"/>
                </a:moveTo>
                <a:lnTo>
                  <a:pt x="11104086" y="0"/>
                </a:lnTo>
                <a:lnTo>
                  <a:pt x="11104086" y="8890023"/>
                </a:lnTo>
                <a:lnTo>
                  <a:pt x="0" y="8890023"/>
                </a:lnTo>
                <a:lnTo>
                  <a:pt x="0" y="0"/>
                </a:lnTo>
                <a:close/>
              </a:path>
            </a:pathLst>
          </a:custGeom>
          <a:blipFill>
            <a:blip r:embed="rId2"/>
            <a:stretch>
              <a:fillRect l="-4144" t="0" r="0" b="0"/>
            </a:stretch>
          </a:blipFill>
        </p:spPr>
      </p:sp>
      <p:grpSp>
        <p:nvGrpSpPr>
          <p:cNvPr name="Group 3" id="3"/>
          <p:cNvGrpSpPr/>
          <p:nvPr/>
        </p:nvGrpSpPr>
        <p:grpSpPr>
          <a:xfrm rot="0">
            <a:off x="160058" y="171818"/>
            <a:ext cx="5396954" cy="457200"/>
            <a:chOff x="0" y="0"/>
            <a:chExt cx="7195938" cy="609600"/>
          </a:xfrm>
        </p:grpSpPr>
        <p:grpSp>
          <p:nvGrpSpPr>
            <p:cNvPr name="Group 4" id="4"/>
            <p:cNvGrpSpPr/>
            <p:nvPr/>
          </p:nvGrpSpPr>
          <p:grpSpPr>
            <a:xfrm rot="0">
              <a:off x="0" y="86644"/>
              <a:ext cx="451391" cy="455138"/>
              <a:chOff x="0" y="0"/>
              <a:chExt cx="74535" cy="75153"/>
            </a:xfrm>
          </p:grpSpPr>
          <p:sp>
            <p:nvSpPr>
              <p:cNvPr name="Freeform 5" id="5"/>
              <p:cNvSpPr/>
              <p:nvPr/>
            </p:nvSpPr>
            <p:spPr>
              <a:xfrm flipH="false" flipV="false" rot="0">
                <a:off x="0" y="0"/>
                <a:ext cx="74535" cy="75153"/>
              </a:xfrm>
              <a:custGeom>
                <a:avLst/>
                <a:gdLst/>
                <a:ahLst/>
                <a:cxnLst/>
                <a:rect r="r" b="b" t="t" l="l"/>
                <a:pathLst>
                  <a:path h="75153" w="74535">
                    <a:moveTo>
                      <a:pt x="0" y="0"/>
                    </a:moveTo>
                    <a:lnTo>
                      <a:pt x="74535" y="0"/>
                    </a:lnTo>
                    <a:lnTo>
                      <a:pt x="74535" y="75153"/>
                    </a:lnTo>
                    <a:lnTo>
                      <a:pt x="0" y="75153"/>
                    </a:lnTo>
                    <a:close/>
                  </a:path>
                </a:pathLst>
              </a:custGeom>
              <a:solidFill>
                <a:srgbClr val="C7ED2E"/>
              </a:solidFill>
            </p:spPr>
          </p:sp>
          <p:sp>
            <p:nvSpPr>
              <p:cNvPr name="TextBox 6" id="6"/>
              <p:cNvSpPr txBox="true"/>
              <p:nvPr/>
            </p:nvSpPr>
            <p:spPr>
              <a:xfrm>
                <a:off x="0" y="-38100"/>
                <a:ext cx="74535" cy="113253"/>
              </a:xfrm>
              <a:prstGeom prst="rect">
                <a:avLst/>
              </a:prstGeom>
            </p:spPr>
            <p:txBody>
              <a:bodyPr anchor="ctr" rtlCol="false" tIns="60771" lIns="60771" bIns="60771" rIns="60771"/>
              <a:lstStyle/>
              <a:p>
                <a:pPr algn="ctr">
                  <a:lnSpc>
                    <a:spcPts val="2659"/>
                  </a:lnSpc>
                  <a:spcBef>
                    <a:spcPct val="0"/>
                  </a:spcBef>
                </a:pPr>
              </a:p>
            </p:txBody>
          </p:sp>
        </p:grpSp>
        <p:sp>
          <p:nvSpPr>
            <p:cNvPr name="TextBox 7" id="7"/>
            <p:cNvSpPr txBox="true"/>
            <p:nvPr/>
          </p:nvSpPr>
          <p:spPr>
            <a:xfrm rot="0">
              <a:off x="591086" y="0"/>
              <a:ext cx="6604852" cy="6096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1. Thông tin về công việc</a:t>
              </a:r>
            </a:p>
          </p:txBody>
        </p:sp>
      </p:grpSp>
      <p:grpSp>
        <p:nvGrpSpPr>
          <p:cNvPr name="Group 8" id="8"/>
          <p:cNvGrpSpPr/>
          <p:nvPr/>
        </p:nvGrpSpPr>
        <p:grpSpPr>
          <a:xfrm rot="0">
            <a:off x="17594559" y="9593559"/>
            <a:ext cx="598191" cy="598191"/>
            <a:chOff x="0" y="0"/>
            <a:chExt cx="797587" cy="797587"/>
          </a:xfrm>
        </p:grpSpPr>
        <p:grpSp>
          <p:nvGrpSpPr>
            <p:cNvPr name="Group 9" id="9"/>
            <p:cNvGrpSpPr/>
            <p:nvPr/>
          </p:nvGrpSpPr>
          <p:grpSpPr>
            <a:xfrm rot="0">
              <a:off x="0" y="0"/>
              <a:ext cx="797587" cy="7975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2" id="12"/>
            <p:cNvSpPr txBox="true"/>
            <p:nvPr/>
          </p:nvSpPr>
          <p:spPr>
            <a:xfrm rot="0">
              <a:off x="130993" y="144794"/>
              <a:ext cx="535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13</a:t>
              </a:r>
            </a:p>
          </p:txBody>
        </p:sp>
      </p:grpSp>
    </p:spTree>
  </p:cSld>
  <p:clrMapOvr>
    <a:masterClrMapping/>
  </p:clrMapOvr>
  <p:transition spd="fast">
    <p:wipe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058" y="171818"/>
            <a:ext cx="5277196" cy="457200"/>
            <a:chOff x="0" y="0"/>
            <a:chExt cx="7036261" cy="609600"/>
          </a:xfrm>
        </p:grpSpPr>
        <p:grpSp>
          <p:nvGrpSpPr>
            <p:cNvPr name="Group 3" id="3"/>
            <p:cNvGrpSpPr/>
            <p:nvPr/>
          </p:nvGrpSpPr>
          <p:grpSpPr>
            <a:xfrm rot="0">
              <a:off x="0" y="86644"/>
              <a:ext cx="451391" cy="455138"/>
              <a:chOff x="0" y="0"/>
              <a:chExt cx="74535" cy="75153"/>
            </a:xfrm>
          </p:grpSpPr>
          <p:sp>
            <p:nvSpPr>
              <p:cNvPr name="Freeform 4" id="4"/>
              <p:cNvSpPr/>
              <p:nvPr/>
            </p:nvSpPr>
            <p:spPr>
              <a:xfrm flipH="false" flipV="false" rot="0">
                <a:off x="0" y="0"/>
                <a:ext cx="74535" cy="75153"/>
              </a:xfrm>
              <a:custGeom>
                <a:avLst/>
                <a:gdLst/>
                <a:ahLst/>
                <a:cxnLst/>
                <a:rect r="r" b="b" t="t" l="l"/>
                <a:pathLst>
                  <a:path h="75153" w="74535">
                    <a:moveTo>
                      <a:pt x="0" y="0"/>
                    </a:moveTo>
                    <a:lnTo>
                      <a:pt x="74535" y="0"/>
                    </a:lnTo>
                    <a:lnTo>
                      <a:pt x="74535" y="75153"/>
                    </a:lnTo>
                    <a:lnTo>
                      <a:pt x="0" y="75153"/>
                    </a:lnTo>
                    <a:close/>
                  </a:path>
                </a:pathLst>
              </a:custGeom>
              <a:solidFill>
                <a:srgbClr val="C7ED2E"/>
              </a:solidFill>
            </p:spPr>
          </p:sp>
          <p:sp>
            <p:nvSpPr>
              <p:cNvPr name="TextBox 5" id="5"/>
              <p:cNvSpPr txBox="true"/>
              <p:nvPr/>
            </p:nvSpPr>
            <p:spPr>
              <a:xfrm>
                <a:off x="0" y="-38100"/>
                <a:ext cx="74535" cy="113253"/>
              </a:xfrm>
              <a:prstGeom prst="rect">
                <a:avLst/>
              </a:prstGeom>
            </p:spPr>
            <p:txBody>
              <a:bodyPr anchor="ctr" rtlCol="false" tIns="60771" lIns="60771" bIns="60771" rIns="60771"/>
              <a:lstStyle/>
              <a:p>
                <a:pPr algn="ctr">
                  <a:lnSpc>
                    <a:spcPts val="2659"/>
                  </a:lnSpc>
                  <a:spcBef>
                    <a:spcPct val="0"/>
                  </a:spcBef>
                </a:pPr>
              </a:p>
            </p:txBody>
          </p:sp>
        </p:grpSp>
        <p:sp>
          <p:nvSpPr>
            <p:cNvPr name="TextBox 6" id="6"/>
            <p:cNvSpPr txBox="true"/>
            <p:nvPr/>
          </p:nvSpPr>
          <p:spPr>
            <a:xfrm rot="0">
              <a:off x="591086" y="0"/>
              <a:ext cx="6445176" cy="6096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2. Kỹ năng cần thiết</a:t>
              </a:r>
            </a:p>
          </p:txBody>
        </p:sp>
      </p:grpSp>
      <p:grpSp>
        <p:nvGrpSpPr>
          <p:cNvPr name="Group 7" id="7"/>
          <p:cNvGrpSpPr/>
          <p:nvPr/>
        </p:nvGrpSpPr>
        <p:grpSpPr>
          <a:xfrm rot="0">
            <a:off x="17594559" y="9593559"/>
            <a:ext cx="598191" cy="598191"/>
            <a:chOff x="0" y="0"/>
            <a:chExt cx="797587" cy="797587"/>
          </a:xfrm>
        </p:grpSpPr>
        <p:grpSp>
          <p:nvGrpSpPr>
            <p:cNvPr name="Group 8" id="8"/>
            <p:cNvGrpSpPr/>
            <p:nvPr/>
          </p:nvGrpSpPr>
          <p:grpSpPr>
            <a:xfrm rot="0">
              <a:off x="0" y="0"/>
              <a:ext cx="797587" cy="79758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1" id="11"/>
            <p:cNvSpPr txBox="true"/>
            <p:nvPr/>
          </p:nvSpPr>
          <p:spPr>
            <a:xfrm rot="0">
              <a:off x="130993" y="144794"/>
              <a:ext cx="535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14</a:t>
              </a:r>
            </a:p>
          </p:txBody>
        </p:sp>
      </p:grpSp>
      <p:sp>
        <p:nvSpPr>
          <p:cNvPr name="Freeform 12" id="12"/>
          <p:cNvSpPr/>
          <p:nvPr/>
        </p:nvSpPr>
        <p:spPr>
          <a:xfrm flipH="false" flipV="false" rot="0">
            <a:off x="244798" y="1806299"/>
            <a:ext cx="17798405" cy="6674402"/>
          </a:xfrm>
          <a:custGeom>
            <a:avLst/>
            <a:gdLst/>
            <a:ahLst/>
            <a:cxnLst/>
            <a:rect r="r" b="b" t="t" l="l"/>
            <a:pathLst>
              <a:path h="6674402" w="17798405">
                <a:moveTo>
                  <a:pt x="0" y="0"/>
                </a:moveTo>
                <a:lnTo>
                  <a:pt x="17798404" y="0"/>
                </a:lnTo>
                <a:lnTo>
                  <a:pt x="17798404" y="6674402"/>
                </a:lnTo>
                <a:lnTo>
                  <a:pt x="0" y="6674402"/>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058" y="171818"/>
            <a:ext cx="6698405" cy="457200"/>
            <a:chOff x="0" y="0"/>
            <a:chExt cx="8931207" cy="609600"/>
          </a:xfrm>
        </p:grpSpPr>
        <p:grpSp>
          <p:nvGrpSpPr>
            <p:cNvPr name="Group 3" id="3"/>
            <p:cNvGrpSpPr/>
            <p:nvPr/>
          </p:nvGrpSpPr>
          <p:grpSpPr>
            <a:xfrm rot="0">
              <a:off x="0" y="86644"/>
              <a:ext cx="451391" cy="455138"/>
              <a:chOff x="0" y="0"/>
              <a:chExt cx="74535" cy="75153"/>
            </a:xfrm>
          </p:grpSpPr>
          <p:sp>
            <p:nvSpPr>
              <p:cNvPr name="Freeform 4" id="4"/>
              <p:cNvSpPr/>
              <p:nvPr/>
            </p:nvSpPr>
            <p:spPr>
              <a:xfrm flipH="false" flipV="false" rot="0">
                <a:off x="0" y="0"/>
                <a:ext cx="74535" cy="75153"/>
              </a:xfrm>
              <a:custGeom>
                <a:avLst/>
                <a:gdLst/>
                <a:ahLst/>
                <a:cxnLst/>
                <a:rect r="r" b="b" t="t" l="l"/>
                <a:pathLst>
                  <a:path h="75153" w="74535">
                    <a:moveTo>
                      <a:pt x="0" y="0"/>
                    </a:moveTo>
                    <a:lnTo>
                      <a:pt x="74535" y="0"/>
                    </a:lnTo>
                    <a:lnTo>
                      <a:pt x="74535" y="75153"/>
                    </a:lnTo>
                    <a:lnTo>
                      <a:pt x="0" y="75153"/>
                    </a:lnTo>
                    <a:close/>
                  </a:path>
                </a:pathLst>
              </a:custGeom>
              <a:solidFill>
                <a:srgbClr val="C7ED2E"/>
              </a:solidFill>
            </p:spPr>
          </p:sp>
          <p:sp>
            <p:nvSpPr>
              <p:cNvPr name="TextBox 5" id="5"/>
              <p:cNvSpPr txBox="true"/>
              <p:nvPr/>
            </p:nvSpPr>
            <p:spPr>
              <a:xfrm>
                <a:off x="0" y="-38100"/>
                <a:ext cx="74535" cy="113253"/>
              </a:xfrm>
              <a:prstGeom prst="rect">
                <a:avLst/>
              </a:prstGeom>
            </p:spPr>
            <p:txBody>
              <a:bodyPr anchor="ctr" rtlCol="false" tIns="60771" lIns="60771" bIns="60771" rIns="60771"/>
              <a:lstStyle/>
              <a:p>
                <a:pPr algn="ctr">
                  <a:lnSpc>
                    <a:spcPts val="2659"/>
                  </a:lnSpc>
                  <a:spcBef>
                    <a:spcPct val="0"/>
                  </a:spcBef>
                </a:pPr>
              </a:p>
            </p:txBody>
          </p:sp>
        </p:grpSp>
        <p:sp>
          <p:nvSpPr>
            <p:cNvPr name="TextBox 6" id="6"/>
            <p:cNvSpPr txBox="true"/>
            <p:nvPr/>
          </p:nvSpPr>
          <p:spPr>
            <a:xfrm rot="0">
              <a:off x="591086" y="0"/>
              <a:ext cx="6445176" cy="6096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2. Kỹ năng cần thiết</a:t>
              </a:r>
            </a:p>
          </p:txBody>
        </p:sp>
        <p:sp>
          <p:nvSpPr>
            <p:cNvPr name="TextBox 7" id="7"/>
            <p:cNvSpPr txBox="true"/>
            <p:nvPr/>
          </p:nvSpPr>
          <p:spPr>
            <a:xfrm rot="0">
              <a:off x="6004162" y="101600"/>
              <a:ext cx="2927045" cy="406400"/>
            </a:xfrm>
            <a:prstGeom prst="rect">
              <a:avLst/>
            </a:prstGeom>
          </p:spPr>
          <p:txBody>
            <a:bodyPr anchor="t" rtlCol="false" tIns="0" lIns="0" bIns="0" rIns="0">
              <a:spAutoFit/>
            </a:bodyPr>
            <a:lstStyle/>
            <a:p>
              <a:pPr algn="l">
                <a:lnSpc>
                  <a:spcPts val="2400"/>
                </a:lnSpc>
              </a:pPr>
              <a:r>
                <a:rPr lang="en-US" sz="2000" i="true" b="true">
                  <a:solidFill>
                    <a:srgbClr val="000000"/>
                  </a:solidFill>
                  <a:latin typeface="Montserrat Bold Italics"/>
                  <a:ea typeface="Montserrat Bold Italics"/>
                  <a:cs typeface="Montserrat Bold Italics"/>
                  <a:sym typeface="Montserrat Bold Italics"/>
                </a:rPr>
                <a:t>(Góc nhìn khác)</a:t>
              </a:r>
            </a:p>
          </p:txBody>
        </p:sp>
      </p:grpSp>
      <p:grpSp>
        <p:nvGrpSpPr>
          <p:cNvPr name="Group 8" id="8"/>
          <p:cNvGrpSpPr/>
          <p:nvPr/>
        </p:nvGrpSpPr>
        <p:grpSpPr>
          <a:xfrm rot="0">
            <a:off x="17594559" y="9593559"/>
            <a:ext cx="598191" cy="598191"/>
            <a:chOff x="0" y="0"/>
            <a:chExt cx="797587" cy="797587"/>
          </a:xfrm>
        </p:grpSpPr>
        <p:grpSp>
          <p:nvGrpSpPr>
            <p:cNvPr name="Group 9" id="9"/>
            <p:cNvGrpSpPr/>
            <p:nvPr/>
          </p:nvGrpSpPr>
          <p:grpSpPr>
            <a:xfrm rot="0">
              <a:off x="0" y="0"/>
              <a:ext cx="797587" cy="7975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2" id="12"/>
            <p:cNvSpPr txBox="true"/>
            <p:nvPr/>
          </p:nvSpPr>
          <p:spPr>
            <a:xfrm rot="0">
              <a:off x="130993" y="144794"/>
              <a:ext cx="535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15</a:t>
              </a:r>
            </a:p>
          </p:txBody>
        </p:sp>
      </p:grpSp>
      <p:sp>
        <p:nvSpPr>
          <p:cNvPr name="Freeform 13" id="13"/>
          <p:cNvSpPr/>
          <p:nvPr/>
        </p:nvSpPr>
        <p:spPr>
          <a:xfrm flipH="false" flipV="false" rot="0">
            <a:off x="3935307" y="762368"/>
            <a:ext cx="11597668" cy="9263637"/>
          </a:xfrm>
          <a:custGeom>
            <a:avLst/>
            <a:gdLst/>
            <a:ahLst/>
            <a:cxnLst/>
            <a:rect r="r" b="b" t="t" l="l"/>
            <a:pathLst>
              <a:path h="9263637" w="11597668">
                <a:moveTo>
                  <a:pt x="0" y="0"/>
                </a:moveTo>
                <a:lnTo>
                  <a:pt x="11597668" y="0"/>
                </a:lnTo>
                <a:lnTo>
                  <a:pt x="11597668" y="9263637"/>
                </a:lnTo>
                <a:lnTo>
                  <a:pt x="0" y="9263637"/>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03622" y="0"/>
            <a:ext cx="6576508" cy="5143500"/>
          </a:xfrm>
          <a:custGeom>
            <a:avLst/>
            <a:gdLst/>
            <a:ahLst/>
            <a:cxnLst/>
            <a:rect r="r" b="b" t="t" l="l"/>
            <a:pathLst>
              <a:path h="5143500" w="6576508">
                <a:moveTo>
                  <a:pt x="0" y="0"/>
                </a:moveTo>
                <a:lnTo>
                  <a:pt x="6576508" y="0"/>
                </a:lnTo>
                <a:lnTo>
                  <a:pt x="6576508" y="5143500"/>
                </a:lnTo>
                <a:lnTo>
                  <a:pt x="0" y="5143500"/>
                </a:lnTo>
                <a:lnTo>
                  <a:pt x="0" y="0"/>
                </a:lnTo>
                <a:close/>
              </a:path>
            </a:pathLst>
          </a:custGeom>
          <a:blipFill>
            <a:blip r:embed="rId2"/>
            <a:stretch>
              <a:fillRect l="0" t="-5711" r="-110642" b="0"/>
            </a:stretch>
          </a:blipFill>
        </p:spPr>
      </p:sp>
      <p:sp>
        <p:nvSpPr>
          <p:cNvPr name="Freeform 3" id="3"/>
          <p:cNvSpPr/>
          <p:nvPr/>
        </p:nvSpPr>
        <p:spPr>
          <a:xfrm flipH="false" flipV="false" rot="0">
            <a:off x="4703622" y="5143500"/>
            <a:ext cx="5900305" cy="5143500"/>
          </a:xfrm>
          <a:custGeom>
            <a:avLst/>
            <a:gdLst/>
            <a:ahLst/>
            <a:cxnLst/>
            <a:rect r="r" b="b" t="t" l="l"/>
            <a:pathLst>
              <a:path h="5143500" w="5900305">
                <a:moveTo>
                  <a:pt x="0" y="0"/>
                </a:moveTo>
                <a:lnTo>
                  <a:pt x="5900305" y="0"/>
                </a:lnTo>
                <a:lnTo>
                  <a:pt x="5900305" y="5143500"/>
                </a:lnTo>
                <a:lnTo>
                  <a:pt x="0" y="5143500"/>
                </a:lnTo>
                <a:lnTo>
                  <a:pt x="0" y="0"/>
                </a:lnTo>
                <a:close/>
              </a:path>
            </a:pathLst>
          </a:custGeom>
          <a:blipFill>
            <a:blip r:embed="rId3"/>
            <a:stretch>
              <a:fillRect l="0" t="0" r="-115243" b="0"/>
            </a:stretch>
          </a:blipFill>
        </p:spPr>
      </p:sp>
      <p:sp>
        <p:nvSpPr>
          <p:cNvPr name="Freeform 4" id="4"/>
          <p:cNvSpPr/>
          <p:nvPr/>
        </p:nvSpPr>
        <p:spPr>
          <a:xfrm flipH="false" flipV="false" rot="0">
            <a:off x="11280130" y="0"/>
            <a:ext cx="7007870" cy="5143500"/>
          </a:xfrm>
          <a:custGeom>
            <a:avLst/>
            <a:gdLst/>
            <a:ahLst/>
            <a:cxnLst/>
            <a:rect r="r" b="b" t="t" l="l"/>
            <a:pathLst>
              <a:path h="5143500" w="7007870">
                <a:moveTo>
                  <a:pt x="0" y="0"/>
                </a:moveTo>
                <a:lnTo>
                  <a:pt x="7007870" y="0"/>
                </a:lnTo>
                <a:lnTo>
                  <a:pt x="7007870" y="5143500"/>
                </a:lnTo>
                <a:lnTo>
                  <a:pt x="0" y="5143500"/>
                </a:lnTo>
                <a:lnTo>
                  <a:pt x="0" y="0"/>
                </a:lnTo>
                <a:close/>
              </a:path>
            </a:pathLst>
          </a:custGeom>
          <a:blipFill>
            <a:blip r:embed="rId2"/>
            <a:stretch>
              <a:fillRect l="-95921" t="-5711" r="-1755" b="0"/>
            </a:stretch>
          </a:blipFill>
        </p:spPr>
      </p:sp>
      <p:sp>
        <p:nvSpPr>
          <p:cNvPr name="Freeform 5" id="5"/>
          <p:cNvSpPr/>
          <p:nvPr/>
        </p:nvSpPr>
        <p:spPr>
          <a:xfrm flipH="false" flipV="false" rot="0">
            <a:off x="11489936" y="5143500"/>
            <a:ext cx="6798064" cy="5143500"/>
          </a:xfrm>
          <a:custGeom>
            <a:avLst/>
            <a:gdLst/>
            <a:ahLst/>
            <a:cxnLst/>
            <a:rect r="r" b="b" t="t" l="l"/>
            <a:pathLst>
              <a:path h="5143500" w="6798064">
                <a:moveTo>
                  <a:pt x="0" y="0"/>
                </a:moveTo>
                <a:lnTo>
                  <a:pt x="6798064" y="0"/>
                </a:lnTo>
                <a:lnTo>
                  <a:pt x="6798064" y="5143500"/>
                </a:lnTo>
                <a:lnTo>
                  <a:pt x="0" y="5143500"/>
                </a:lnTo>
                <a:lnTo>
                  <a:pt x="0" y="0"/>
                </a:lnTo>
                <a:close/>
              </a:path>
            </a:pathLst>
          </a:custGeom>
          <a:blipFill>
            <a:blip r:embed="rId3"/>
            <a:stretch>
              <a:fillRect l="-86817" t="0" r="0" b="0"/>
            </a:stretch>
          </a:blipFill>
        </p:spPr>
      </p:sp>
      <p:grpSp>
        <p:nvGrpSpPr>
          <p:cNvPr name="Group 6" id="6"/>
          <p:cNvGrpSpPr/>
          <p:nvPr/>
        </p:nvGrpSpPr>
        <p:grpSpPr>
          <a:xfrm rot="0">
            <a:off x="160058" y="4914900"/>
            <a:ext cx="5277196" cy="457200"/>
            <a:chOff x="0" y="0"/>
            <a:chExt cx="7036261" cy="609600"/>
          </a:xfrm>
        </p:grpSpPr>
        <p:grpSp>
          <p:nvGrpSpPr>
            <p:cNvPr name="Group 7" id="7"/>
            <p:cNvGrpSpPr/>
            <p:nvPr/>
          </p:nvGrpSpPr>
          <p:grpSpPr>
            <a:xfrm rot="0">
              <a:off x="0" y="86644"/>
              <a:ext cx="451391" cy="455138"/>
              <a:chOff x="0" y="0"/>
              <a:chExt cx="74535" cy="75153"/>
            </a:xfrm>
          </p:grpSpPr>
          <p:sp>
            <p:nvSpPr>
              <p:cNvPr name="Freeform 8" id="8"/>
              <p:cNvSpPr/>
              <p:nvPr/>
            </p:nvSpPr>
            <p:spPr>
              <a:xfrm flipH="false" flipV="false" rot="0">
                <a:off x="0" y="0"/>
                <a:ext cx="74535" cy="75153"/>
              </a:xfrm>
              <a:custGeom>
                <a:avLst/>
                <a:gdLst/>
                <a:ahLst/>
                <a:cxnLst/>
                <a:rect r="r" b="b" t="t" l="l"/>
                <a:pathLst>
                  <a:path h="75153" w="74535">
                    <a:moveTo>
                      <a:pt x="0" y="0"/>
                    </a:moveTo>
                    <a:lnTo>
                      <a:pt x="74535" y="0"/>
                    </a:lnTo>
                    <a:lnTo>
                      <a:pt x="74535" y="75153"/>
                    </a:lnTo>
                    <a:lnTo>
                      <a:pt x="0" y="75153"/>
                    </a:lnTo>
                    <a:close/>
                  </a:path>
                </a:pathLst>
              </a:custGeom>
              <a:solidFill>
                <a:srgbClr val="C7ED2E"/>
              </a:solidFill>
            </p:spPr>
          </p:sp>
          <p:sp>
            <p:nvSpPr>
              <p:cNvPr name="TextBox 9" id="9"/>
              <p:cNvSpPr txBox="true"/>
              <p:nvPr/>
            </p:nvSpPr>
            <p:spPr>
              <a:xfrm>
                <a:off x="0" y="-38100"/>
                <a:ext cx="74535" cy="113253"/>
              </a:xfrm>
              <a:prstGeom prst="rect">
                <a:avLst/>
              </a:prstGeom>
            </p:spPr>
            <p:txBody>
              <a:bodyPr anchor="ctr" rtlCol="false" tIns="60771" lIns="60771" bIns="60771" rIns="60771"/>
              <a:lstStyle/>
              <a:p>
                <a:pPr algn="ctr">
                  <a:lnSpc>
                    <a:spcPts val="2659"/>
                  </a:lnSpc>
                  <a:spcBef>
                    <a:spcPct val="0"/>
                  </a:spcBef>
                </a:pPr>
              </a:p>
            </p:txBody>
          </p:sp>
        </p:grpSp>
        <p:sp>
          <p:nvSpPr>
            <p:cNvPr name="TextBox 10" id="10"/>
            <p:cNvSpPr txBox="true"/>
            <p:nvPr/>
          </p:nvSpPr>
          <p:spPr>
            <a:xfrm rot="0">
              <a:off x="591086" y="0"/>
              <a:ext cx="6445176" cy="6096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3. Thông tin về công ty</a:t>
              </a:r>
            </a:p>
          </p:txBody>
        </p:sp>
      </p:grpSp>
      <p:grpSp>
        <p:nvGrpSpPr>
          <p:cNvPr name="Group 11" id="11"/>
          <p:cNvGrpSpPr/>
          <p:nvPr/>
        </p:nvGrpSpPr>
        <p:grpSpPr>
          <a:xfrm rot="0">
            <a:off x="160058" y="9593559"/>
            <a:ext cx="598191" cy="598191"/>
            <a:chOff x="0" y="0"/>
            <a:chExt cx="797587" cy="797587"/>
          </a:xfrm>
        </p:grpSpPr>
        <p:grpSp>
          <p:nvGrpSpPr>
            <p:cNvPr name="Group 12" id="12"/>
            <p:cNvGrpSpPr/>
            <p:nvPr/>
          </p:nvGrpSpPr>
          <p:grpSpPr>
            <a:xfrm rot="0">
              <a:off x="0" y="0"/>
              <a:ext cx="797587" cy="79758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4" id="14"/>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5" id="15"/>
            <p:cNvSpPr txBox="true"/>
            <p:nvPr/>
          </p:nvSpPr>
          <p:spPr>
            <a:xfrm rot="0">
              <a:off x="130993" y="144794"/>
              <a:ext cx="535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16</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8952" y="1313037"/>
            <a:ext cx="17530095" cy="8304883"/>
          </a:xfrm>
          <a:custGeom>
            <a:avLst/>
            <a:gdLst/>
            <a:ahLst/>
            <a:cxnLst/>
            <a:rect r="r" b="b" t="t" l="l"/>
            <a:pathLst>
              <a:path h="8304883" w="17530095">
                <a:moveTo>
                  <a:pt x="0" y="0"/>
                </a:moveTo>
                <a:lnTo>
                  <a:pt x="17530096" y="0"/>
                </a:lnTo>
                <a:lnTo>
                  <a:pt x="17530096" y="8304882"/>
                </a:lnTo>
                <a:lnTo>
                  <a:pt x="0" y="8304882"/>
                </a:lnTo>
                <a:lnTo>
                  <a:pt x="0" y="0"/>
                </a:lnTo>
                <a:close/>
              </a:path>
            </a:pathLst>
          </a:custGeom>
          <a:blipFill>
            <a:blip r:embed="rId2"/>
            <a:stretch>
              <a:fillRect l="0" t="0" r="0" b="0"/>
            </a:stretch>
          </a:blipFill>
        </p:spPr>
      </p:sp>
      <p:grpSp>
        <p:nvGrpSpPr>
          <p:cNvPr name="Group 3" id="3"/>
          <p:cNvGrpSpPr/>
          <p:nvPr/>
        </p:nvGrpSpPr>
        <p:grpSpPr>
          <a:xfrm rot="0">
            <a:off x="160058" y="171818"/>
            <a:ext cx="7621025" cy="457200"/>
            <a:chOff x="0" y="0"/>
            <a:chExt cx="10161367" cy="609600"/>
          </a:xfrm>
        </p:grpSpPr>
        <p:grpSp>
          <p:nvGrpSpPr>
            <p:cNvPr name="Group 4" id="4"/>
            <p:cNvGrpSpPr/>
            <p:nvPr/>
          </p:nvGrpSpPr>
          <p:grpSpPr>
            <a:xfrm rot="0">
              <a:off x="0" y="86644"/>
              <a:ext cx="451391" cy="455138"/>
              <a:chOff x="0" y="0"/>
              <a:chExt cx="74535" cy="75153"/>
            </a:xfrm>
          </p:grpSpPr>
          <p:sp>
            <p:nvSpPr>
              <p:cNvPr name="Freeform 5" id="5"/>
              <p:cNvSpPr/>
              <p:nvPr/>
            </p:nvSpPr>
            <p:spPr>
              <a:xfrm flipH="false" flipV="false" rot="0">
                <a:off x="0" y="0"/>
                <a:ext cx="74535" cy="75153"/>
              </a:xfrm>
              <a:custGeom>
                <a:avLst/>
                <a:gdLst/>
                <a:ahLst/>
                <a:cxnLst/>
                <a:rect r="r" b="b" t="t" l="l"/>
                <a:pathLst>
                  <a:path h="75153" w="74535">
                    <a:moveTo>
                      <a:pt x="0" y="0"/>
                    </a:moveTo>
                    <a:lnTo>
                      <a:pt x="74535" y="0"/>
                    </a:lnTo>
                    <a:lnTo>
                      <a:pt x="74535" y="75153"/>
                    </a:lnTo>
                    <a:lnTo>
                      <a:pt x="0" y="75153"/>
                    </a:lnTo>
                    <a:close/>
                  </a:path>
                </a:pathLst>
              </a:custGeom>
              <a:solidFill>
                <a:srgbClr val="C7ED2E"/>
              </a:solidFill>
            </p:spPr>
          </p:sp>
          <p:sp>
            <p:nvSpPr>
              <p:cNvPr name="TextBox 6" id="6"/>
              <p:cNvSpPr txBox="true"/>
              <p:nvPr/>
            </p:nvSpPr>
            <p:spPr>
              <a:xfrm>
                <a:off x="0" y="-38100"/>
                <a:ext cx="74535" cy="113253"/>
              </a:xfrm>
              <a:prstGeom prst="rect">
                <a:avLst/>
              </a:prstGeom>
            </p:spPr>
            <p:txBody>
              <a:bodyPr anchor="ctr" rtlCol="false" tIns="60771" lIns="60771" bIns="60771" rIns="60771"/>
              <a:lstStyle/>
              <a:p>
                <a:pPr algn="ctr">
                  <a:lnSpc>
                    <a:spcPts val="2659"/>
                  </a:lnSpc>
                  <a:spcBef>
                    <a:spcPct val="0"/>
                  </a:spcBef>
                </a:pPr>
              </a:p>
            </p:txBody>
          </p:sp>
        </p:grpSp>
        <p:sp>
          <p:nvSpPr>
            <p:cNvPr name="TextBox 7" id="7"/>
            <p:cNvSpPr txBox="true"/>
            <p:nvPr/>
          </p:nvSpPr>
          <p:spPr>
            <a:xfrm rot="0">
              <a:off x="591086" y="0"/>
              <a:ext cx="9570281" cy="6096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4. Thông tin về địa điểm và khu vực</a:t>
              </a:r>
            </a:p>
          </p:txBody>
        </p:sp>
      </p:grpSp>
      <p:grpSp>
        <p:nvGrpSpPr>
          <p:cNvPr name="Group 8" id="8"/>
          <p:cNvGrpSpPr/>
          <p:nvPr/>
        </p:nvGrpSpPr>
        <p:grpSpPr>
          <a:xfrm rot="0">
            <a:off x="17594559" y="9593559"/>
            <a:ext cx="598191" cy="598191"/>
            <a:chOff x="0" y="0"/>
            <a:chExt cx="797587" cy="797587"/>
          </a:xfrm>
        </p:grpSpPr>
        <p:grpSp>
          <p:nvGrpSpPr>
            <p:cNvPr name="Group 9" id="9"/>
            <p:cNvGrpSpPr/>
            <p:nvPr/>
          </p:nvGrpSpPr>
          <p:grpSpPr>
            <a:xfrm rot="0">
              <a:off x="0" y="0"/>
              <a:ext cx="797587" cy="7975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2" id="12"/>
            <p:cNvSpPr txBox="true"/>
            <p:nvPr/>
          </p:nvSpPr>
          <p:spPr>
            <a:xfrm rot="0">
              <a:off x="130993" y="144794"/>
              <a:ext cx="535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17</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058" y="752248"/>
            <a:ext cx="15411918" cy="4874019"/>
          </a:xfrm>
          <a:custGeom>
            <a:avLst/>
            <a:gdLst/>
            <a:ahLst/>
            <a:cxnLst/>
            <a:rect r="r" b="b" t="t" l="l"/>
            <a:pathLst>
              <a:path h="4874019" w="15411918">
                <a:moveTo>
                  <a:pt x="0" y="0"/>
                </a:moveTo>
                <a:lnTo>
                  <a:pt x="15411918" y="0"/>
                </a:lnTo>
                <a:lnTo>
                  <a:pt x="15411918" y="4874019"/>
                </a:lnTo>
                <a:lnTo>
                  <a:pt x="0" y="4874019"/>
                </a:lnTo>
                <a:lnTo>
                  <a:pt x="0" y="0"/>
                </a:lnTo>
                <a:close/>
              </a:path>
            </a:pathLst>
          </a:custGeom>
          <a:blipFill>
            <a:blip r:embed="rId2"/>
            <a:stretch>
              <a:fillRect l="0" t="0" r="0" b="0"/>
            </a:stretch>
          </a:blipFill>
        </p:spPr>
      </p:sp>
      <p:sp>
        <p:nvSpPr>
          <p:cNvPr name="Freeform 3" id="3"/>
          <p:cNvSpPr/>
          <p:nvPr/>
        </p:nvSpPr>
        <p:spPr>
          <a:xfrm flipH="false" flipV="false" rot="0">
            <a:off x="1871505" y="5626267"/>
            <a:ext cx="11989025" cy="4660733"/>
          </a:xfrm>
          <a:custGeom>
            <a:avLst/>
            <a:gdLst/>
            <a:ahLst/>
            <a:cxnLst/>
            <a:rect r="r" b="b" t="t" l="l"/>
            <a:pathLst>
              <a:path h="4660733" w="11989025">
                <a:moveTo>
                  <a:pt x="0" y="0"/>
                </a:moveTo>
                <a:lnTo>
                  <a:pt x="11989024" y="0"/>
                </a:lnTo>
                <a:lnTo>
                  <a:pt x="11989024" y="4660733"/>
                </a:lnTo>
                <a:lnTo>
                  <a:pt x="0" y="4660733"/>
                </a:lnTo>
                <a:lnTo>
                  <a:pt x="0" y="0"/>
                </a:lnTo>
                <a:close/>
              </a:path>
            </a:pathLst>
          </a:custGeom>
          <a:blipFill>
            <a:blip r:embed="rId3"/>
            <a:stretch>
              <a:fillRect l="0" t="0" r="0" b="0"/>
            </a:stretch>
          </a:blipFill>
        </p:spPr>
      </p:sp>
      <p:grpSp>
        <p:nvGrpSpPr>
          <p:cNvPr name="Group 4" id="4"/>
          <p:cNvGrpSpPr/>
          <p:nvPr/>
        </p:nvGrpSpPr>
        <p:grpSpPr>
          <a:xfrm rot="0">
            <a:off x="160058" y="171818"/>
            <a:ext cx="8729800" cy="457200"/>
            <a:chOff x="0" y="0"/>
            <a:chExt cx="11639733" cy="609600"/>
          </a:xfrm>
        </p:grpSpPr>
        <p:grpSp>
          <p:nvGrpSpPr>
            <p:cNvPr name="Group 5" id="5"/>
            <p:cNvGrpSpPr/>
            <p:nvPr/>
          </p:nvGrpSpPr>
          <p:grpSpPr>
            <a:xfrm rot="0">
              <a:off x="0" y="86644"/>
              <a:ext cx="451391" cy="455138"/>
              <a:chOff x="0" y="0"/>
              <a:chExt cx="74535" cy="75153"/>
            </a:xfrm>
          </p:grpSpPr>
          <p:sp>
            <p:nvSpPr>
              <p:cNvPr name="Freeform 6" id="6"/>
              <p:cNvSpPr/>
              <p:nvPr/>
            </p:nvSpPr>
            <p:spPr>
              <a:xfrm flipH="false" flipV="false" rot="0">
                <a:off x="0" y="0"/>
                <a:ext cx="74535" cy="75153"/>
              </a:xfrm>
              <a:custGeom>
                <a:avLst/>
                <a:gdLst/>
                <a:ahLst/>
                <a:cxnLst/>
                <a:rect r="r" b="b" t="t" l="l"/>
                <a:pathLst>
                  <a:path h="75153" w="74535">
                    <a:moveTo>
                      <a:pt x="0" y="0"/>
                    </a:moveTo>
                    <a:lnTo>
                      <a:pt x="74535" y="0"/>
                    </a:lnTo>
                    <a:lnTo>
                      <a:pt x="74535" y="75153"/>
                    </a:lnTo>
                    <a:lnTo>
                      <a:pt x="0" y="75153"/>
                    </a:lnTo>
                    <a:close/>
                  </a:path>
                </a:pathLst>
              </a:custGeom>
              <a:solidFill>
                <a:srgbClr val="C7ED2E"/>
              </a:solidFill>
            </p:spPr>
          </p:sp>
          <p:sp>
            <p:nvSpPr>
              <p:cNvPr name="TextBox 7" id="7"/>
              <p:cNvSpPr txBox="true"/>
              <p:nvPr/>
            </p:nvSpPr>
            <p:spPr>
              <a:xfrm>
                <a:off x="0" y="-38100"/>
                <a:ext cx="74535" cy="113253"/>
              </a:xfrm>
              <a:prstGeom prst="rect">
                <a:avLst/>
              </a:prstGeom>
            </p:spPr>
            <p:txBody>
              <a:bodyPr anchor="ctr" rtlCol="false" tIns="60771" lIns="60771" bIns="60771" rIns="60771"/>
              <a:lstStyle/>
              <a:p>
                <a:pPr algn="ctr">
                  <a:lnSpc>
                    <a:spcPts val="2659"/>
                  </a:lnSpc>
                  <a:spcBef>
                    <a:spcPct val="0"/>
                  </a:spcBef>
                </a:pPr>
              </a:p>
            </p:txBody>
          </p:sp>
        </p:grpSp>
        <p:sp>
          <p:nvSpPr>
            <p:cNvPr name="TextBox 8" id="8"/>
            <p:cNvSpPr txBox="true"/>
            <p:nvPr/>
          </p:nvSpPr>
          <p:spPr>
            <a:xfrm rot="0">
              <a:off x="591086" y="0"/>
              <a:ext cx="11048647" cy="6096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5. Thông tin về mức lương trên thị trường</a:t>
              </a:r>
            </a:p>
          </p:txBody>
        </p:sp>
      </p:grpSp>
      <p:sp>
        <p:nvSpPr>
          <p:cNvPr name="TextBox 9" id="9"/>
          <p:cNvSpPr txBox="true"/>
          <p:nvPr/>
        </p:nvSpPr>
        <p:spPr>
          <a:xfrm rot="5400000">
            <a:off x="15177146" y="7589920"/>
            <a:ext cx="3411832" cy="733425"/>
          </a:xfrm>
          <a:prstGeom prst="rect">
            <a:avLst/>
          </a:prstGeom>
        </p:spPr>
        <p:txBody>
          <a:bodyPr anchor="t" rtlCol="false" tIns="0" lIns="0" bIns="0" rIns="0">
            <a:spAutoFit/>
          </a:bodyPr>
          <a:lstStyle/>
          <a:p>
            <a:pPr algn="ctr">
              <a:lnSpc>
                <a:spcPts val="2999"/>
              </a:lnSpc>
              <a:spcBef>
                <a:spcPct val="0"/>
              </a:spcBef>
            </a:pPr>
            <a:r>
              <a:rPr lang="en-US" b="true" sz="2499">
                <a:solidFill>
                  <a:srgbClr val="000000"/>
                </a:solidFill>
                <a:latin typeface="Montserrat Bold"/>
                <a:ea typeface="Montserrat Bold"/>
                <a:cs typeface="Montserrat Bold"/>
                <a:sym typeface="Montserrat Bold"/>
              </a:rPr>
              <a:t>Ảnh hưởng của vị trí địa lý</a:t>
            </a:r>
          </a:p>
        </p:txBody>
      </p:sp>
      <p:sp>
        <p:nvSpPr>
          <p:cNvPr name="TextBox 10" id="10"/>
          <p:cNvSpPr txBox="true"/>
          <p:nvPr/>
        </p:nvSpPr>
        <p:spPr>
          <a:xfrm rot="5400000">
            <a:off x="14446052" y="2822544"/>
            <a:ext cx="4874019" cy="733425"/>
          </a:xfrm>
          <a:prstGeom prst="rect">
            <a:avLst/>
          </a:prstGeom>
        </p:spPr>
        <p:txBody>
          <a:bodyPr anchor="t" rtlCol="false" tIns="0" lIns="0" bIns="0" rIns="0">
            <a:spAutoFit/>
          </a:bodyPr>
          <a:lstStyle/>
          <a:p>
            <a:pPr algn="ctr">
              <a:lnSpc>
                <a:spcPts val="2999"/>
              </a:lnSpc>
              <a:spcBef>
                <a:spcPct val="0"/>
              </a:spcBef>
            </a:pPr>
            <a:r>
              <a:rPr lang="en-US" b="true" sz="2499">
                <a:solidFill>
                  <a:srgbClr val="000000"/>
                </a:solidFill>
                <a:latin typeface="Montserrat Bold"/>
                <a:ea typeface="Montserrat Bold"/>
                <a:cs typeface="Montserrat Bold"/>
                <a:sym typeface="Montserrat Bold"/>
              </a:rPr>
              <a:t>Ảnh hưởng của kinh nghiệm làm việc</a:t>
            </a:r>
          </a:p>
        </p:txBody>
      </p:sp>
      <p:grpSp>
        <p:nvGrpSpPr>
          <p:cNvPr name="Group 11" id="11"/>
          <p:cNvGrpSpPr/>
          <p:nvPr/>
        </p:nvGrpSpPr>
        <p:grpSpPr>
          <a:xfrm rot="0">
            <a:off x="17594559" y="9593559"/>
            <a:ext cx="598191" cy="598191"/>
            <a:chOff x="0" y="0"/>
            <a:chExt cx="797587" cy="797587"/>
          </a:xfrm>
        </p:grpSpPr>
        <p:grpSp>
          <p:nvGrpSpPr>
            <p:cNvPr name="Group 12" id="12"/>
            <p:cNvGrpSpPr/>
            <p:nvPr/>
          </p:nvGrpSpPr>
          <p:grpSpPr>
            <a:xfrm rot="0">
              <a:off x="0" y="0"/>
              <a:ext cx="797587" cy="79758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4" id="14"/>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5" id="15"/>
            <p:cNvSpPr txBox="true"/>
            <p:nvPr/>
          </p:nvSpPr>
          <p:spPr>
            <a:xfrm rot="0">
              <a:off x="130993" y="144794"/>
              <a:ext cx="535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18</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52251" y="-2675773"/>
            <a:ext cx="21532472" cy="14435212"/>
            <a:chOff x="0" y="0"/>
            <a:chExt cx="28709962" cy="19246950"/>
          </a:xfrm>
        </p:grpSpPr>
        <p:sp>
          <p:nvSpPr>
            <p:cNvPr name="Freeform 3" id="3"/>
            <p:cNvSpPr/>
            <p:nvPr/>
          </p:nvSpPr>
          <p:spPr>
            <a:xfrm flipH="true" flipV="false" rot="0">
              <a:off x="21682060" y="13983406"/>
              <a:ext cx="6140077" cy="3300291"/>
            </a:xfrm>
            <a:custGeom>
              <a:avLst/>
              <a:gdLst/>
              <a:ahLst/>
              <a:cxnLst/>
              <a:rect r="r" b="b" t="t" l="l"/>
              <a:pathLst>
                <a:path h="3300291" w="6140077">
                  <a:moveTo>
                    <a:pt x="6140077" y="0"/>
                  </a:moveTo>
                  <a:lnTo>
                    <a:pt x="0" y="0"/>
                  </a:lnTo>
                  <a:lnTo>
                    <a:pt x="0" y="3300292"/>
                  </a:lnTo>
                  <a:lnTo>
                    <a:pt x="6140077" y="3300292"/>
                  </a:lnTo>
                  <a:lnTo>
                    <a:pt x="6140077"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65956" y="457167"/>
              <a:ext cx="5721046" cy="5091731"/>
            </a:xfrm>
            <a:custGeom>
              <a:avLst/>
              <a:gdLst/>
              <a:ahLst/>
              <a:cxnLst/>
              <a:rect r="r" b="b" t="t" l="l"/>
              <a:pathLst>
                <a:path h="5091731" w="5721046">
                  <a:moveTo>
                    <a:pt x="0" y="0"/>
                  </a:moveTo>
                  <a:lnTo>
                    <a:pt x="5721045" y="0"/>
                  </a:lnTo>
                  <a:lnTo>
                    <a:pt x="5721045" y="5091731"/>
                  </a:lnTo>
                  <a:lnTo>
                    <a:pt x="0" y="5091731"/>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6144467" y="4956438"/>
              <a:ext cx="2565495" cy="2283291"/>
            </a:xfrm>
            <a:custGeom>
              <a:avLst/>
              <a:gdLst/>
              <a:ahLst/>
              <a:cxnLst/>
              <a:rect r="r" b="b" t="t" l="l"/>
              <a:pathLst>
                <a:path h="2283291" w="2565495">
                  <a:moveTo>
                    <a:pt x="0" y="0"/>
                  </a:moveTo>
                  <a:lnTo>
                    <a:pt x="2565495" y="0"/>
                  </a:lnTo>
                  <a:lnTo>
                    <a:pt x="2565495" y="2283291"/>
                  </a:lnTo>
                  <a:lnTo>
                    <a:pt x="0" y="2283291"/>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700000">
              <a:off x="2011293" y="15898948"/>
              <a:ext cx="2783416" cy="2769499"/>
            </a:xfrm>
            <a:custGeom>
              <a:avLst/>
              <a:gdLst/>
              <a:ahLst/>
              <a:cxnLst/>
              <a:rect r="r" b="b" t="t" l="l"/>
              <a:pathLst>
                <a:path h="2769499" w="2783416">
                  <a:moveTo>
                    <a:pt x="0" y="0"/>
                  </a:moveTo>
                  <a:lnTo>
                    <a:pt x="2783416" y="0"/>
                  </a:lnTo>
                  <a:lnTo>
                    <a:pt x="2783416" y="2769499"/>
                  </a:lnTo>
                  <a:lnTo>
                    <a:pt x="0" y="2769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9012484">
              <a:off x="567508" y="1791436"/>
              <a:ext cx="8414186" cy="4522625"/>
            </a:xfrm>
            <a:custGeom>
              <a:avLst/>
              <a:gdLst/>
              <a:ahLst/>
              <a:cxnLst/>
              <a:rect r="r" b="b" t="t" l="l"/>
              <a:pathLst>
                <a:path h="4522625" w="8414186">
                  <a:moveTo>
                    <a:pt x="8414186" y="0"/>
                  </a:moveTo>
                  <a:lnTo>
                    <a:pt x="0" y="0"/>
                  </a:lnTo>
                  <a:lnTo>
                    <a:pt x="0" y="4522625"/>
                  </a:lnTo>
                  <a:lnTo>
                    <a:pt x="8414186" y="4522625"/>
                  </a:lnTo>
                  <a:lnTo>
                    <a:pt x="8414186"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3304515"/>
            <a:ext cx="5036344" cy="5953785"/>
            <a:chOff x="0" y="0"/>
            <a:chExt cx="6715125" cy="7938380"/>
          </a:xfrm>
        </p:grpSpPr>
        <p:grpSp>
          <p:nvGrpSpPr>
            <p:cNvPr name="Group 9" id="9"/>
            <p:cNvGrpSpPr/>
            <p:nvPr/>
          </p:nvGrpSpPr>
          <p:grpSpPr>
            <a:xfrm rot="0">
              <a:off x="0" y="0"/>
              <a:ext cx="6715125" cy="7938380"/>
              <a:chOff x="0" y="0"/>
              <a:chExt cx="1326444" cy="1568075"/>
            </a:xfrm>
          </p:grpSpPr>
          <p:sp>
            <p:nvSpPr>
              <p:cNvPr name="Freeform 10" id="10"/>
              <p:cNvSpPr/>
              <p:nvPr/>
            </p:nvSpPr>
            <p:spPr>
              <a:xfrm flipH="false" flipV="false" rot="0">
                <a:off x="0" y="0"/>
                <a:ext cx="1326444" cy="1568075"/>
              </a:xfrm>
              <a:custGeom>
                <a:avLst/>
                <a:gdLst/>
                <a:ahLst/>
                <a:cxnLst/>
                <a:rect r="r" b="b" t="t" l="l"/>
                <a:pathLst>
                  <a:path h="1568075" w="1326444">
                    <a:moveTo>
                      <a:pt x="0" y="0"/>
                    </a:moveTo>
                    <a:lnTo>
                      <a:pt x="1326444" y="0"/>
                    </a:lnTo>
                    <a:lnTo>
                      <a:pt x="1326444" y="1568075"/>
                    </a:lnTo>
                    <a:lnTo>
                      <a:pt x="0" y="1568075"/>
                    </a:lnTo>
                    <a:close/>
                  </a:path>
                </a:pathLst>
              </a:custGeom>
              <a:solidFill>
                <a:srgbClr val="000000">
                  <a:alpha val="0"/>
                </a:srgbClr>
              </a:solidFill>
              <a:ln w="19050" cap="sq">
                <a:solidFill>
                  <a:srgbClr val="000000"/>
                </a:solidFill>
                <a:prstDash val="dash"/>
                <a:miter/>
              </a:ln>
            </p:spPr>
          </p:sp>
          <p:sp>
            <p:nvSpPr>
              <p:cNvPr name="TextBox 11" id="11"/>
              <p:cNvSpPr txBox="true"/>
              <p:nvPr/>
            </p:nvSpPr>
            <p:spPr>
              <a:xfrm>
                <a:off x="0" y="-38100"/>
                <a:ext cx="1326444" cy="160617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78979" y="2557299"/>
              <a:ext cx="1514998" cy="149116"/>
              <a:chOff x="0" y="0"/>
              <a:chExt cx="250160" cy="24622"/>
            </a:xfrm>
          </p:grpSpPr>
          <p:sp>
            <p:nvSpPr>
              <p:cNvPr name="Freeform 13" id="13"/>
              <p:cNvSpPr/>
              <p:nvPr/>
            </p:nvSpPr>
            <p:spPr>
              <a:xfrm flipH="false" flipV="false" rot="0">
                <a:off x="0" y="0"/>
                <a:ext cx="250160" cy="24622"/>
              </a:xfrm>
              <a:custGeom>
                <a:avLst/>
                <a:gdLst/>
                <a:ahLst/>
                <a:cxnLst/>
                <a:rect r="r" b="b" t="t" l="l"/>
                <a:pathLst>
                  <a:path h="24622" w="250160">
                    <a:moveTo>
                      <a:pt x="0" y="0"/>
                    </a:moveTo>
                    <a:lnTo>
                      <a:pt x="250160" y="0"/>
                    </a:lnTo>
                    <a:lnTo>
                      <a:pt x="250160" y="24622"/>
                    </a:lnTo>
                    <a:lnTo>
                      <a:pt x="0" y="24622"/>
                    </a:lnTo>
                    <a:close/>
                  </a:path>
                </a:pathLst>
              </a:custGeom>
              <a:solidFill>
                <a:srgbClr val="C7ED2E"/>
              </a:solidFill>
            </p:spPr>
          </p:sp>
          <p:sp>
            <p:nvSpPr>
              <p:cNvPr name="TextBox 14" id="14"/>
              <p:cNvSpPr txBox="true"/>
              <p:nvPr/>
            </p:nvSpPr>
            <p:spPr>
              <a:xfrm>
                <a:off x="0" y="-38100"/>
                <a:ext cx="250160" cy="62722"/>
              </a:xfrm>
              <a:prstGeom prst="rect">
                <a:avLst/>
              </a:prstGeom>
            </p:spPr>
            <p:txBody>
              <a:bodyPr anchor="ctr" rtlCol="false" tIns="60771" lIns="60771" bIns="60771" rIns="60771"/>
              <a:lstStyle/>
              <a:p>
                <a:pPr algn="ctr">
                  <a:lnSpc>
                    <a:spcPts val="2659"/>
                  </a:lnSpc>
                  <a:spcBef>
                    <a:spcPct val="0"/>
                  </a:spcBef>
                </a:pPr>
              </a:p>
            </p:txBody>
          </p:sp>
        </p:grpSp>
        <p:sp>
          <p:nvSpPr>
            <p:cNvPr name="TextBox 15" id="15"/>
            <p:cNvSpPr txBox="true"/>
            <p:nvPr/>
          </p:nvSpPr>
          <p:spPr>
            <a:xfrm rot="0">
              <a:off x="578979" y="534447"/>
              <a:ext cx="5557167" cy="1431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Phân tích nhóm công việc</a:t>
              </a:r>
            </a:p>
          </p:txBody>
        </p:sp>
        <p:sp>
          <p:nvSpPr>
            <p:cNvPr name="TextBox 16" id="16"/>
            <p:cNvSpPr txBox="true"/>
            <p:nvPr/>
          </p:nvSpPr>
          <p:spPr>
            <a:xfrm rot="0">
              <a:off x="578979" y="3265215"/>
              <a:ext cx="5563058" cy="4129193"/>
            </a:xfrm>
            <a:prstGeom prst="rect">
              <a:avLst/>
            </a:prstGeom>
          </p:spPr>
          <p:txBody>
            <a:bodyPr anchor="t" rtlCol="false" tIns="0" lIns="0" bIns="0" rIns="0">
              <a:spAutoFit/>
            </a:bodyPr>
            <a:lstStyle/>
            <a:p>
              <a:pPr algn="l">
                <a:lnSpc>
                  <a:spcPts val="3080"/>
                </a:lnSpc>
              </a:pPr>
              <a:r>
                <a:rPr lang="en-US" sz="2200">
                  <a:solidFill>
                    <a:srgbClr val="000000"/>
                  </a:solidFill>
                  <a:latin typeface="Montserrat"/>
                  <a:ea typeface="Montserrat"/>
                  <a:cs typeface="Montserrat"/>
                  <a:sym typeface="Montserrat"/>
                </a:rPr>
                <a:t>Giúp nhóm các công việc tương tự vào cùng một nhóm như Data Scientist, Data Engineer, Data Analyst,... Điều này giúp chúng ta hiểu về xu hướng nghề nghiệp và nhu cầu thị trường trong lĩnh vực dữ liệu. </a:t>
              </a:r>
            </a:p>
          </p:txBody>
        </p:sp>
      </p:grpSp>
      <p:grpSp>
        <p:nvGrpSpPr>
          <p:cNvPr name="Group 17" id="17"/>
          <p:cNvGrpSpPr/>
          <p:nvPr/>
        </p:nvGrpSpPr>
        <p:grpSpPr>
          <a:xfrm rot="0">
            <a:off x="6625828" y="3304515"/>
            <a:ext cx="5036344" cy="5953785"/>
            <a:chOff x="0" y="0"/>
            <a:chExt cx="6715125" cy="7938380"/>
          </a:xfrm>
        </p:grpSpPr>
        <p:grpSp>
          <p:nvGrpSpPr>
            <p:cNvPr name="Group 18" id="18"/>
            <p:cNvGrpSpPr/>
            <p:nvPr/>
          </p:nvGrpSpPr>
          <p:grpSpPr>
            <a:xfrm rot="0">
              <a:off x="578979" y="2557299"/>
              <a:ext cx="1514998" cy="149116"/>
              <a:chOff x="0" y="0"/>
              <a:chExt cx="250160" cy="24622"/>
            </a:xfrm>
          </p:grpSpPr>
          <p:sp>
            <p:nvSpPr>
              <p:cNvPr name="Freeform 19" id="19"/>
              <p:cNvSpPr/>
              <p:nvPr/>
            </p:nvSpPr>
            <p:spPr>
              <a:xfrm flipH="false" flipV="false" rot="0">
                <a:off x="0" y="0"/>
                <a:ext cx="250160" cy="24622"/>
              </a:xfrm>
              <a:custGeom>
                <a:avLst/>
                <a:gdLst/>
                <a:ahLst/>
                <a:cxnLst/>
                <a:rect r="r" b="b" t="t" l="l"/>
                <a:pathLst>
                  <a:path h="24622" w="250160">
                    <a:moveTo>
                      <a:pt x="0" y="0"/>
                    </a:moveTo>
                    <a:lnTo>
                      <a:pt x="250160" y="0"/>
                    </a:lnTo>
                    <a:lnTo>
                      <a:pt x="250160" y="24622"/>
                    </a:lnTo>
                    <a:lnTo>
                      <a:pt x="0" y="24622"/>
                    </a:lnTo>
                    <a:close/>
                  </a:path>
                </a:pathLst>
              </a:custGeom>
              <a:solidFill>
                <a:srgbClr val="C7ED2E"/>
              </a:solidFill>
            </p:spPr>
          </p:sp>
          <p:sp>
            <p:nvSpPr>
              <p:cNvPr name="TextBox 20" id="20"/>
              <p:cNvSpPr txBox="true"/>
              <p:nvPr/>
            </p:nvSpPr>
            <p:spPr>
              <a:xfrm>
                <a:off x="0" y="-38100"/>
                <a:ext cx="250160" cy="62722"/>
              </a:xfrm>
              <a:prstGeom prst="rect">
                <a:avLst/>
              </a:prstGeom>
            </p:spPr>
            <p:txBody>
              <a:bodyPr anchor="ctr" rtlCol="false" tIns="60771" lIns="60771" bIns="60771" rIns="60771"/>
              <a:lstStyle/>
              <a:p>
                <a:pPr algn="ctr">
                  <a:lnSpc>
                    <a:spcPts val="2659"/>
                  </a:lnSpc>
                  <a:spcBef>
                    <a:spcPct val="0"/>
                  </a:spcBef>
                </a:pPr>
              </a:p>
            </p:txBody>
          </p:sp>
        </p:grpSp>
        <p:grpSp>
          <p:nvGrpSpPr>
            <p:cNvPr name="Group 21" id="21"/>
            <p:cNvGrpSpPr/>
            <p:nvPr/>
          </p:nvGrpSpPr>
          <p:grpSpPr>
            <a:xfrm rot="0">
              <a:off x="0" y="0"/>
              <a:ext cx="6715125" cy="7938380"/>
              <a:chOff x="0" y="0"/>
              <a:chExt cx="1326444" cy="1568075"/>
            </a:xfrm>
          </p:grpSpPr>
          <p:sp>
            <p:nvSpPr>
              <p:cNvPr name="Freeform 22" id="22"/>
              <p:cNvSpPr/>
              <p:nvPr/>
            </p:nvSpPr>
            <p:spPr>
              <a:xfrm flipH="false" flipV="false" rot="0">
                <a:off x="0" y="0"/>
                <a:ext cx="1326444" cy="1568075"/>
              </a:xfrm>
              <a:custGeom>
                <a:avLst/>
                <a:gdLst/>
                <a:ahLst/>
                <a:cxnLst/>
                <a:rect r="r" b="b" t="t" l="l"/>
                <a:pathLst>
                  <a:path h="1568075" w="1326444">
                    <a:moveTo>
                      <a:pt x="0" y="0"/>
                    </a:moveTo>
                    <a:lnTo>
                      <a:pt x="1326444" y="0"/>
                    </a:lnTo>
                    <a:lnTo>
                      <a:pt x="1326444" y="1568075"/>
                    </a:lnTo>
                    <a:lnTo>
                      <a:pt x="0" y="1568075"/>
                    </a:lnTo>
                    <a:close/>
                  </a:path>
                </a:pathLst>
              </a:custGeom>
              <a:solidFill>
                <a:srgbClr val="000000">
                  <a:alpha val="0"/>
                </a:srgbClr>
              </a:solidFill>
              <a:ln w="19050" cap="sq">
                <a:solidFill>
                  <a:srgbClr val="000000"/>
                </a:solidFill>
                <a:prstDash val="dash"/>
                <a:miter/>
              </a:ln>
            </p:spPr>
          </p:sp>
          <p:sp>
            <p:nvSpPr>
              <p:cNvPr name="TextBox 23" id="23"/>
              <p:cNvSpPr txBox="true"/>
              <p:nvPr/>
            </p:nvSpPr>
            <p:spPr>
              <a:xfrm>
                <a:off x="0" y="-38100"/>
                <a:ext cx="1326444" cy="160617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578979" y="3265215"/>
              <a:ext cx="5557167" cy="3608493"/>
            </a:xfrm>
            <a:prstGeom prst="rect">
              <a:avLst/>
            </a:prstGeom>
          </p:spPr>
          <p:txBody>
            <a:bodyPr anchor="t" rtlCol="false" tIns="0" lIns="0" bIns="0" rIns="0">
              <a:spAutoFit/>
            </a:bodyPr>
            <a:lstStyle/>
            <a:p>
              <a:pPr algn="l">
                <a:lnSpc>
                  <a:spcPts val="3080"/>
                </a:lnSpc>
              </a:pPr>
              <a:r>
                <a:rPr lang="en-US" sz="2200">
                  <a:solidFill>
                    <a:srgbClr val="000000"/>
                  </a:solidFill>
                  <a:latin typeface="Montserrat"/>
                  <a:ea typeface="Montserrat"/>
                  <a:cs typeface="Montserrat"/>
                  <a:sym typeface="Montserrat"/>
                </a:rPr>
                <a:t>Cho thấy các bang như California và Massachusetts có cơ hội việc làm cao, phản ánh sự tập trung công việc tại các trung tâm công nghệ và khoa học như Silicon Valley, Boston. </a:t>
              </a:r>
            </a:p>
          </p:txBody>
        </p:sp>
        <p:sp>
          <p:nvSpPr>
            <p:cNvPr name="TextBox 25" id="25"/>
            <p:cNvSpPr txBox="true"/>
            <p:nvPr/>
          </p:nvSpPr>
          <p:spPr>
            <a:xfrm rot="0">
              <a:off x="578979" y="534447"/>
              <a:ext cx="5557167" cy="1431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Phân tích dữ liệu địa lý</a:t>
              </a:r>
            </a:p>
          </p:txBody>
        </p:sp>
      </p:grpSp>
      <p:grpSp>
        <p:nvGrpSpPr>
          <p:cNvPr name="Group 26" id="26"/>
          <p:cNvGrpSpPr/>
          <p:nvPr/>
        </p:nvGrpSpPr>
        <p:grpSpPr>
          <a:xfrm rot="0">
            <a:off x="12222956" y="3304515"/>
            <a:ext cx="5036344" cy="5953785"/>
            <a:chOff x="0" y="0"/>
            <a:chExt cx="6715125" cy="7938380"/>
          </a:xfrm>
        </p:grpSpPr>
        <p:grpSp>
          <p:nvGrpSpPr>
            <p:cNvPr name="Group 27" id="27"/>
            <p:cNvGrpSpPr/>
            <p:nvPr/>
          </p:nvGrpSpPr>
          <p:grpSpPr>
            <a:xfrm rot="0">
              <a:off x="0" y="0"/>
              <a:ext cx="6715125" cy="7938380"/>
              <a:chOff x="0" y="0"/>
              <a:chExt cx="1326444" cy="1568075"/>
            </a:xfrm>
          </p:grpSpPr>
          <p:sp>
            <p:nvSpPr>
              <p:cNvPr name="Freeform 28" id="28"/>
              <p:cNvSpPr/>
              <p:nvPr/>
            </p:nvSpPr>
            <p:spPr>
              <a:xfrm flipH="false" flipV="false" rot="0">
                <a:off x="0" y="0"/>
                <a:ext cx="1326444" cy="1568075"/>
              </a:xfrm>
              <a:custGeom>
                <a:avLst/>
                <a:gdLst/>
                <a:ahLst/>
                <a:cxnLst/>
                <a:rect r="r" b="b" t="t" l="l"/>
                <a:pathLst>
                  <a:path h="1568075" w="1326444">
                    <a:moveTo>
                      <a:pt x="0" y="0"/>
                    </a:moveTo>
                    <a:lnTo>
                      <a:pt x="1326444" y="0"/>
                    </a:lnTo>
                    <a:lnTo>
                      <a:pt x="1326444" y="1568075"/>
                    </a:lnTo>
                    <a:lnTo>
                      <a:pt x="0" y="1568075"/>
                    </a:lnTo>
                    <a:close/>
                  </a:path>
                </a:pathLst>
              </a:custGeom>
              <a:solidFill>
                <a:srgbClr val="000000">
                  <a:alpha val="0"/>
                </a:srgbClr>
              </a:solidFill>
              <a:ln w="19050" cap="sq">
                <a:solidFill>
                  <a:srgbClr val="000000"/>
                </a:solidFill>
                <a:prstDash val="dash"/>
                <a:miter/>
              </a:ln>
            </p:spPr>
          </p:sp>
          <p:sp>
            <p:nvSpPr>
              <p:cNvPr name="TextBox 29" id="29"/>
              <p:cNvSpPr txBox="true"/>
              <p:nvPr/>
            </p:nvSpPr>
            <p:spPr>
              <a:xfrm>
                <a:off x="0" y="-38100"/>
                <a:ext cx="1326444" cy="1606175"/>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573087" y="2557299"/>
              <a:ext cx="1514998" cy="149116"/>
              <a:chOff x="0" y="0"/>
              <a:chExt cx="250160" cy="24622"/>
            </a:xfrm>
          </p:grpSpPr>
          <p:sp>
            <p:nvSpPr>
              <p:cNvPr name="Freeform 31" id="31"/>
              <p:cNvSpPr/>
              <p:nvPr/>
            </p:nvSpPr>
            <p:spPr>
              <a:xfrm flipH="false" flipV="false" rot="0">
                <a:off x="0" y="0"/>
                <a:ext cx="250160" cy="24622"/>
              </a:xfrm>
              <a:custGeom>
                <a:avLst/>
                <a:gdLst/>
                <a:ahLst/>
                <a:cxnLst/>
                <a:rect r="r" b="b" t="t" l="l"/>
                <a:pathLst>
                  <a:path h="24622" w="250160">
                    <a:moveTo>
                      <a:pt x="0" y="0"/>
                    </a:moveTo>
                    <a:lnTo>
                      <a:pt x="250160" y="0"/>
                    </a:lnTo>
                    <a:lnTo>
                      <a:pt x="250160" y="24622"/>
                    </a:lnTo>
                    <a:lnTo>
                      <a:pt x="0" y="24622"/>
                    </a:lnTo>
                    <a:close/>
                  </a:path>
                </a:pathLst>
              </a:custGeom>
              <a:solidFill>
                <a:srgbClr val="C7ED2E"/>
              </a:solidFill>
            </p:spPr>
          </p:sp>
          <p:sp>
            <p:nvSpPr>
              <p:cNvPr name="TextBox 32" id="32"/>
              <p:cNvSpPr txBox="true"/>
              <p:nvPr/>
            </p:nvSpPr>
            <p:spPr>
              <a:xfrm>
                <a:off x="0" y="-38100"/>
                <a:ext cx="250160" cy="62722"/>
              </a:xfrm>
              <a:prstGeom prst="rect">
                <a:avLst/>
              </a:prstGeom>
            </p:spPr>
            <p:txBody>
              <a:bodyPr anchor="ctr" rtlCol="false" tIns="60771" lIns="60771" bIns="60771" rIns="60771"/>
              <a:lstStyle/>
              <a:p>
                <a:pPr algn="ctr">
                  <a:lnSpc>
                    <a:spcPts val="2659"/>
                  </a:lnSpc>
                  <a:spcBef>
                    <a:spcPct val="0"/>
                  </a:spcBef>
                </a:pPr>
              </a:p>
            </p:txBody>
          </p:sp>
        </p:grpSp>
        <p:sp>
          <p:nvSpPr>
            <p:cNvPr name="TextBox 33" id="33"/>
            <p:cNvSpPr txBox="true"/>
            <p:nvPr/>
          </p:nvSpPr>
          <p:spPr>
            <a:xfrm rot="0">
              <a:off x="573087" y="3265215"/>
              <a:ext cx="5557167" cy="2567093"/>
            </a:xfrm>
            <a:prstGeom prst="rect">
              <a:avLst/>
            </a:prstGeom>
          </p:spPr>
          <p:txBody>
            <a:bodyPr anchor="t" rtlCol="false" tIns="0" lIns="0" bIns="0" rIns="0">
              <a:spAutoFit/>
            </a:bodyPr>
            <a:lstStyle/>
            <a:p>
              <a:pPr algn="l">
                <a:lnSpc>
                  <a:spcPts val="3080"/>
                </a:lnSpc>
              </a:pPr>
              <a:r>
                <a:rPr lang="en-US" sz="2200">
                  <a:solidFill>
                    <a:srgbClr val="000000"/>
                  </a:solidFill>
                  <a:latin typeface="Montserrat"/>
                  <a:ea typeface="Montserrat"/>
                  <a:cs typeface="Montserrat"/>
                  <a:sym typeface="Montserrat"/>
                </a:rPr>
                <a:t>Nhận thấy những kỹ năng như Python, SQL, và Excel là bắt buộc, cho thấy nhu cầu về phân tích dữ liệu và lập trình là cốt lõi. </a:t>
              </a:r>
            </a:p>
          </p:txBody>
        </p:sp>
        <p:sp>
          <p:nvSpPr>
            <p:cNvPr name="TextBox 34" id="34"/>
            <p:cNvSpPr txBox="true"/>
            <p:nvPr/>
          </p:nvSpPr>
          <p:spPr>
            <a:xfrm rot="0">
              <a:off x="573087" y="534447"/>
              <a:ext cx="5557167" cy="1431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Phân tích dữ liệu kỹ năng</a:t>
              </a:r>
            </a:p>
          </p:txBody>
        </p:sp>
      </p:grpSp>
      <p:grpSp>
        <p:nvGrpSpPr>
          <p:cNvPr name="Group 35" id="35"/>
          <p:cNvGrpSpPr/>
          <p:nvPr/>
        </p:nvGrpSpPr>
        <p:grpSpPr>
          <a:xfrm rot="0">
            <a:off x="1028700" y="1028700"/>
            <a:ext cx="6751455" cy="1065756"/>
            <a:chOff x="0" y="0"/>
            <a:chExt cx="9001940" cy="1421008"/>
          </a:xfrm>
        </p:grpSpPr>
        <p:grpSp>
          <p:nvGrpSpPr>
            <p:cNvPr name="Group 36" id="36"/>
            <p:cNvGrpSpPr/>
            <p:nvPr/>
          </p:nvGrpSpPr>
          <p:grpSpPr>
            <a:xfrm rot="0">
              <a:off x="0" y="0"/>
              <a:ext cx="9001940" cy="1421008"/>
              <a:chOff x="0" y="0"/>
              <a:chExt cx="1486419" cy="234640"/>
            </a:xfrm>
          </p:grpSpPr>
          <p:sp>
            <p:nvSpPr>
              <p:cNvPr name="Freeform 37" id="37"/>
              <p:cNvSpPr/>
              <p:nvPr/>
            </p:nvSpPr>
            <p:spPr>
              <a:xfrm flipH="false" flipV="false" rot="0">
                <a:off x="0" y="0"/>
                <a:ext cx="1486419" cy="234640"/>
              </a:xfrm>
              <a:custGeom>
                <a:avLst/>
                <a:gdLst/>
                <a:ahLst/>
                <a:cxnLst/>
                <a:rect r="r" b="b" t="t" l="l"/>
                <a:pathLst>
                  <a:path h="234640" w="1486419">
                    <a:moveTo>
                      <a:pt x="0" y="0"/>
                    </a:moveTo>
                    <a:lnTo>
                      <a:pt x="1486419" y="0"/>
                    </a:lnTo>
                    <a:lnTo>
                      <a:pt x="1486419" y="234640"/>
                    </a:lnTo>
                    <a:lnTo>
                      <a:pt x="0" y="234640"/>
                    </a:lnTo>
                    <a:close/>
                  </a:path>
                </a:pathLst>
              </a:custGeom>
              <a:solidFill>
                <a:srgbClr val="000000">
                  <a:alpha val="0"/>
                </a:srgbClr>
              </a:solidFill>
              <a:ln w="19050" cap="sq">
                <a:solidFill>
                  <a:srgbClr val="000000"/>
                </a:solidFill>
                <a:prstDash val="dash"/>
                <a:miter/>
              </a:ln>
            </p:spPr>
          </p:sp>
          <p:sp>
            <p:nvSpPr>
              <p:cNvPr name="TextBox 38" id="38"/>
              <p:cNvSpPr txBox="true"/>
              <p:nvPr/>
            </p:nvSpPr>
            <p:spPr>
              <a:xfrm>
                <a:off x="0" y="-38100"/>
                <a:ext cx="1486419" cy="272740"/>
              </a:xfrm>
              <a:prstGeom prst="rect">
                <a:avLst/>
              </a:prstGeom>
            </p:spPr>
            <p:txBody>
              <a:bodyPr anchor="ctr" rtlCol="false" tIns="60771" lIns="60771" bIns="60771" rIns="60771"/>
              <a:lstStyle/>
              <a:p>
                <a:pPr algn="ctr">
                  <a:lnSpc>
                    <a:spcPts val="2659"/>
                  </a:lnSpc>
                  <a:spcBef>
                    <a:spcPct val="0"/>
                  </a:spcBef>
                </a:pPr>
              </a:p>
            </p:txBody>
          </p:sp>
        </p:grpSp>
        <p:grpSp>
          <p:nvGrpSpPr>
            <p:cNvPr name="Group 39" id="39"/>
            <p:cNvGrpSpPr/>
            <p:nvPr/>
          </p:nvGrpSpPr>
          <p:grpSpPr>
            <a:xfrm rot="0">
              <a:off x="4171686" y="710504"/>
              <a:ext cx="4488433" cy="207972"/>
              <a:chOff x="0" y="0"/>
              <a:chExt cx="741139" cy="34341"/>
            </a:xfrm>
          </p:grpSpPr>
          <p:sp>
            <p:nvSpPr>
              <p:cNvPr name="Freeform 40" id="40"/>
              <p:cNvSpPr/>
              <p:nvPr/>
            </p:nvSpPr>
            <p:spPr>
              <a:xfrm flipH="false" flipV="false" rot="0">
                <a:off x="0" y="0"/>
                <a:ext cx="741139" cy="34341"/>
              </a:xfrm>
              <a:custGeom>
                <a:avLst/>
                <a:gdLst/>
                <a:ahLst/>
                <a:cxnLst/>
                <a:rect r="r" b="b" t="t" l="l"/>
                <a:pathLst>
                  <a:path h="34341" w="741139">
                    <a:moveTo>
                      <a:pt x="0" y="0"/>
                    </a:moveTo>
                    <a:lnTo>
                      <a:pt x="741139" y="0"/>
                    </a:lnTo>
                    <a:lnTo>
                      <a:pt x="741139" y="34341"/>
                    </a:lnTo>
                    <a:lnTo>
                      <a:pt x="0" y="34341"/>
                    </a:lnTo>
                    <a:close/>
                  </a:path>
                </a:pathLst>
              </a:custGeom>
              <a:solidFill>
                <a:srgbClr val="C7ED2E"/>
              </a:solidFill>
            </p:spPr>
          </p:sp>
          <p:sp>
            <p:nvSpPr>
              <p:cNvPr name="TextBox 41" id="41"/>
              <p:cNvSpPr txBox="true"/>
              <p:nvPr/>
            </p:nvSpPr>
            <p:spPr>
              <a:xfrm>
                <a:off x="0" y="-38100"/>
                <a:ext cx="741139" cy="72441"/>
              </a:xfrm>
              <a:prstGeom prst="rect">
                <a:avLst/>
              </a:prstGeom>
            </p:spPr>
            <p:txBody>
              <a:bodyPr anchor="ctr" rtlCol="false" tIns="60771" lIns="60771" bIns="60771" rIns="60771"/>
              <a:lstStyle/>
              <a:p>
                <a:pPr algn="ctr">
                  <a:lnSpc>
                    <a:spcPts val="2659"/>
                  </a:lnSpc>
                  <a:spcBef>
                    <a:spcPct val="0"/>
                  </a:spcBef>
                </a:pPr>
              </a:p>
            </p:txBody>
          </p:sp>
        </p:grpSp>
        <p:sp>
          <p:nvSpPr>
            <p:cNvPr name="TextBox 42" id="42"/>
            <p:cNvSpPr txBox="true"/>
            <p:nvPr/>
          </p:nvSpPr>
          <p:spPr>
            <a:xfrm rot="0">
              <a:off x="217617" y="100904"/>
              <a:ext cx="8784323" cy="1219200"/>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Một số nhận xét</a:t>
              </a:r>
            </a:p>
          </p:txBody>
        </p:sp>
      </p:grpSp>
      <p:grpSp>
        <p:nvGrpSpPr>
          <p:cNvPr name="Group 43" id="43"/>
          <p:cNvGrpSpPr/>
          <p:nvPr/>
        </p:nvGrpSpPr>
        <p:grpSpPr>
          <a:xfrm rot="0">
            <a:off x="17594559" y="9593559"/>
            <a:ext cx="598191" cy="598191"/>
            <a:chOff x="0" y="0"/>
            <a:chExt cx="797587" cy="797587"/>
          </a:xfrm>
        </p:grpSpPr>
        <p:grpSp>
          <p:nvGrpSpPr>
            <p:cNvPr name="Group 44" id="44"/>
            <p:cNvGrpSpPr/>
            <p:nvPr/>
          </p:nvGrpSpPr>
          <p:grpSpPr>
            <a:xfrm rot="0">
              <a:off x="0" y="0"/>
              <a:ext cx="797587" cy="79758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46" id="46"/>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47" id="47"/>
            <p:cNvSpPr txBox="true"/>
            <p:nvPr/>
          </p:nvSpPr>
          <p:spPr>
            <a:xfrm rot="0">
              <a:off x="65496" y="144794"/>
              <a:ext cx="666595"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19</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70731" r="0" b="-70731"/>
            </a:stretch>
          </a:blipFill>
        </p:spPr>
      </p:sp>
      <p:grpSp>
        <p:nvGrpSpPr>
          <p:cNvPr name="Group 3" id="3"/>
          <p:cNvGrpSpPr/>
          <p:nvPr/>
        </p:nvGrpSpPr>
        <p:grpSpPr>
          <a:xfrm rot="0">
            <a:off x="0" y="-1079181"/>
            <a:ext cx="18314352" cy="13782911"/>
            <a:chOff x="0" y="0"/>
            <a:chExt cx="24419136" cy="18377215"/>
          </a:xfrm>
        </p:grpSpPr>
        <p:sp>
          <p:nvSpPr>
            <p:cNvPr name="Freeform 4" id="4"/>
            <p:cNvSpPr/>
            <p:nvPr/>
          </p:nvSpPr>
          <p:spPr>
            <a:xfrm flipH="false" flipV="false" rot="0">
              <a:off x="854407" y="13267408"/>
              <a:ext cx="1034386" cy="1031800"/>
            </a:xfrm>
            <a:custGeom>
              <a:avLst/>
              <a:gdLst/>
              <a:ahLst/>
              <a:cxnLst/>
              <a:rect r="r" b="b" t="t" l="l"/>
              <a:pathLst>
                <a:path h="1031800" w="1034386">
                  <a:moveTo>
                    <a:pt x="0" y="0"/>
                  </a:moveTo>
                  <a:lnTo>
                    <a:pt x="1034386" y="0"/>
                  </a:lnTo>
                  <a:lnTo>
                    <a:pt x="1034386" y="1031800"/>
                  </a:lnTo>
                  <a:lnTo>
                    <a:pt x="0" y="1031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2034799" y="1431826"/>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6">
                <a:alphaModFix amt="26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630825" y="10431191"/>
              <a:ext cx="8788311" cy="4723717"/>
            </a:xfrm>
            <a:custGeom>
              <a:avLst/>
              <a:gdLst/>
              <a:ahLst/>
              <a:cxnLst/>
              <a:rect r="r" b="b" t="t" l="l"/>
              <a:pathLst>
                <a:path h="4723717" w="8788311">
                  <a:moveTo>
                    <a:pt x="8788311" y="0"/>
                  </a:moveTo>
                  <a:lnTo>
                    <a:pt x="0" y="0"/>
                  </a:lnTo>
                  <a:lnTo>
                    <a:pt x="0" y="4723717"/>
                  </a:lnTo>
                  <a:lnTo>
                    <a:pt x="8788311" y="4723717"/>
                  </a:lnTo>
                  <a:lnTo>
                    <a:pt x="8788311"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0">
              <a:off x="0" y="1438908"/>
              <a:ext cx="1164134" cy="2699440"/>
            </a:xfrm>
            <a:custGeom>
              <a:avLst/>
              <a:gdLst/>
              <a:ahLst/>
              <a:cxnLst/>
              <a:rect r="r" b="b" t="t" l="l"/>
              <a:pathLst>
                <a:path h="2699440" w="1164134">
                  <a:moveTo>
                    <a:pt x="1164134" y="2699440"/>
                  </a:moveTo>
                  <a:lnTo>
                    <a:pt x="0" y="2699440"/>
                  </a:lnTo>
                  <a:lnTo>
                    <a:pt x="0" y="0"/>
                  </a:lnTo>
                  <a:lnTo>
                    <a:pt x="1164134" y="0"/>
                  </a:lnTo>
                  <a:lnTo>
                    <a:pt x="1164134" y="269944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2700000">
              <a:off x="10380882" y="14020250"/>
              <a:ext cx="3622235" cy="3604124"/>
            </a:xfrm>
            <a:custGeom>
              <a:avLst/>
              <a:gdLst/>
              <a:ahLst/>
              <a:cxnLst/>
              <a:rect r="r" b="b" t="t" l="l"/>
              <a:pathLst>
                <a:path h="3604124" w="3622235">
                  <a:moveTo>
                    <a:pt x="0" y="0"/>
                  </a:moveTo>
                  <a:lnTo>
                    <a:pt x="3622236" y="0"/>
                  </a:lnTo>
                  <a:lnTo>
                    <a:pt x="3622236" y="3604123"/>
                  </a:lnTo>
                  <a:lnTo>
                    <a:pt x="0" y="36041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true" flipV="true" rot="4610168">
              <a:off x="14135184" y="-1068657"/>
              <a:ext cx="2615947" cy="6065965"/>
            </a:xfrm>
            <a:custGeom>
              <a:avLst/>
              <a:gdLst/>
              <a:ahLst/>
              <a:cxnLst/>
              <a:rect r="r" b="b" t="t" l="l"/>
              <a:pathLst>
                <a:path h="6065965" w="2615947">
                  <a:moveTo>
                    <a:pt x="2615947" y="6065965"/>
                  </a:moveTo>
                  <a:lnTo>
                    <a:pt x="0" y="6065965"/>
                  </a:lnTo>
                  <a:lnTo>
                    <a:pt x="0" y="0"/>
                  </a:lnTo>
                  <a:lnTo>
                    <a:pt x="2615947" y="0"/>
                  </a:lnTo>
                  <a:lnTo>
                    <a:pt x="2615947" y="6065965"/>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p:spPr>
        </p:sp>
      </p:grpSp>
      <p:grpSp>
        <p:nvGrpSpPr>
          <p:cNvPr name="Group 10" id="10"/>
          <p:cNvGrpSpPr/>
          <p:nvPr/>
        </p:nvGrpSpPr>
        <p:grpSpPr>
          <a:xfrm rot="0">
            <a:off x="562127" y="4577813"/>
            <a:ext cx="1708935" cy="556737"/>
            <a:chOff x="0" y="0"/>
            <a:chExt cx="2278580" cy="742316"/>
          </a:xfrm>
        </p:grpSpPr>
        <p:grpSp>
          <p:nvGrpSpPr>
            <p:cNvPr name="Group 11" id="11"/>
            <p:cNvGrpSpPr/>
            <p:nvPr/>
          </p:nvGrpSpPr>
          <p:grpSpPr>
            <a:xfrm rot="0">
              <a:off x="0" y="0"/>
              <a:ext cx="2278580" cy="742316"/>
              <a:chOff x="0" y="0"/>
              <a:chExt cx="521955" cy="170043"/>
            </a:xfrm>
          </p:grpSpPr>
          <p:sp>
            <p:nvSpPr>
              <p:cNvPr name="Freeform 12" id="12"/>
              <p:cNvSpPr/>
              <p:nvPr/>
            </p:nvSpPr>
            <p:spPr>
              <a:xfrm flipH="false" flipV="false" rot="0">
                <a:off x="0" y="0"/>
                <a:ext cx="521955" cy="170043"/>
              </a:xfrm>
              <a:custGeom>
                <a:avLst/>
                <a:gdLst/>
                <a:ahLst/>
                <a:cxnLst/>
                <a:rect r="r" b="b" t="t" l="l"/>
                <a:pathLst>
                  <a:path h="170043" w="521955">
                    <a:moveTo>
                      <a:pt x="0" y="0"/>
                    </a:moveTo>
                    <a:lnTo>
                      <a:pt x="521955" y="0"/>
                    </a:lnTo>
                    <a:lnTo>
                      <a:pt x="521955" y="170043"/>
                    </a:lnTo>
                    <a:lnTo>
                      <a:pt x="0" y="170043"/>
                    </a:lnTo>
                    <a:close/>
                  </a:path>
                </a:pathLst>
              </a:custGeom>
              <a:solidFill>
                <a:srgbClr val="000000"/>
              </a:solidFill>
            </p:spPr>
          </p:sp>
          <p:sp>
            <p:nvSpPr>
              <p:cNvPr name="TextBox 13" id="13"/>
              <p:cNvSpPr txBox="true"/>
              <p:nvPr/>
            </p:nvSpPr>
            <p:spPr>
              <a:xfrm>
                <a:off x="0" y="-57150"/>
                <a:ext cx="521955" cy="227193"/>
              </a:xfrm>
              <a:prstGeom prst="rect">
                <a:avLst/>
              </a:prstGeom>
            </p:spPr>
            <p:txBody>
              <a:bodyPr anchor="ctr" rtlCol="false" tIns="60771" lIns="60771" bIns="60771" rIns="60771"/>
              <a:lstStyle/>
              <a:p>
                <a:pPr algn="ctr">
                  <a:lnSpc>
                    <a:spcPts val="4200"/>
                  </a:lnSpc>
                  <a:spcBef>
                    <a:spcPct val="0"/>
                  </a:spcBef>
                </a:pPr>
              </a:p>
            </p:txBody>
          </p:sp>
        </p:grpSp>
        <p:sp>
          <p:nvSpPr>
            <p:cNvPr name="TextBox 14" id="14"/>
            <p:cNvSpPr txBox="true"/>
            <p:nvPr/>
          </p:nvSpPr>
          <p:spPr>
            <a:xfrm rot="0">
              <a:off x="0" y="66358"/>
              <a:ext cx="2278580" cy="609600"/>
            </a:xfrm>
            <a:prstGeom prst="rect">
              <a:avLst/>
            </a:prstGeom>
          </p:spPr>
          <p:txBody>
            <a:bodyPr anchor="t" rtlCol="false" tIns="0" lIns="0" bIns="0" rIns="0">
              <a:spAutoFit/>
            </a:bodyPr>
            <a:lstStyle/>
            <a:p>
              <a:pPr algn="ctr">
                <a:lnSpc>
                  <a:spcPts val="3600"/>
                </a:lnSpc>
              </a:pPr>
              <a:r>
                <a:rPr lang="en-US" sz="3000">
                  <a:solidFill>
                    <a:srgbClr val="FFFFFF"/>
                  </a:solidFill>
                  <a:latin typeface="Montserrat"/>
                  <a:ea typeface="Montserrat"/>
                  <a:cs typeface="Montserrat"/>
                  <a:sym typeface="Montserrat"/>
                </a:rPr>
                <a:t>MỞ ĐẦU</a:t>
              </a:r>
            </a:p>
          </p:txBody>
        </p:sp>
      </p:grpSp>
      <p:sp>
        <p:nvSpPr>
          <p:cNvPr name="AutoShape 15" id="15"/>
          <p:cNvSpPr/>
          <p:nvPr/>
        </p:nvSpPr>
        <p:spPr>
          <a:xfrm>
            <a:off x="1028700" y="5385944"/>
            <a:ext cx="16230600" cy="0"/>
          </a:xfrm>
          <a:prstGeom prst="line">
            <a:avLst/>
          </a:prstGeom>
          <a:ln cap="flat" w="28575">
            <a:solidFill>
              <a:srgbClr val="000000"/>
            </a:solidFill>
            <a:prstDash val="solid"/>
            <a:headEnd type="oval" len="lg" w="lg"/>
            <a:tailEnd type="oval" len="lg" w="lg"/>
          </a:ln>
        </p:spPr>
      </p:sp>
      <p:grpSp>
        <p:nvGrpSpPr>
          <p:cNvPr name="Group 16" id="16"/>
          <p:cNvGrpSpPr/>
          <p:nvPr/>
        </p:nvGrpSpPr>
        <p:grpSpPr>
          <a:xfrm rot="0">
            <a:off x="1228600" y="5385944"/>
            <a:ext cx="4896081" cy="2199148"/>
            <a:chOff x="0" y="0"/>
            <a:chExt cx="6528107" cy="2932198"/>
          </a:xfrm>
        </p:grpSpPr>
        <p:grpSp>
          <p:nvGrpSpPr>
            <p:cNvPr name="Group 17" id="17"/>
            <p:cNvGrpSpPr/>
            <p:nvPr/>
          </p:nvGrpSpPr>
          <p:grpSpPr>
            <a:xfrm rot="0">
              <a:off x="323619" y="318292"/>
              <a:ext cx="2276986" cy="408257"/>
              <a:chOff x="0" y="0"/>
              <a:chExt cx="375981" cy="67412"/>
            </a:xfrm>
          </p:grpSpPr>
          <p:sp>
            <p:nvSpPr>
              <p:cNvPr name="Freeform 18" id="18"/>
              <p:cNvSpPr/>
              <p:nvPr/>
            </p:nvSpPr>
            <p:spPr>
              <a:xfrm flipH="false" flipV="false" rot="0">
                <a:off x="0" y="0"/>
                <a:ext cx="375981" cy="67412"/>
              </a:xfrm>
              <a:custGeom>
                <a:avLst/>
                <a:gdLst/>
                <a:ahLst/>
                <a:cxnLst/>
                <a:rect r="r" b="b" t="t" l="l"/>
                <a:pathLst>
                  <a:path h="67412" w="375981">
                    <a:moveTo>
                      <a:pt x="0" y="0"/>
                    </a:moveTo>
                    <a:lnTo>
                      <a:pt x="375981" y="0"/>
                    </a:lnTo>
                    <a:lnTo>
                      <a:pt x="375981" y="67412"/>
                    </a:lnTo>
                    <a:lnTo>
                      <a:pt x="0" y="67412"/>
                    </a:lnTo>
                    <a:close/>
                  </a:path>
                </a:pathLst>
              </a:custGeom>
              <a:solidFill>
                <a:srgbClr val="C7ED2E"/>
              </a:solidFill>
            </p:spPr>
          </p:sp>
          <p:sp>
            <p:nvSpPr>
              <p:cNvPr name="TextBox 19" id="19"/>
              <p:cNvSpPr txBox="true"/>
              <p:nvPr/>
            </p:nvSpPr>
            <p:spPr>
              <a:xfrm>
                <a:off x="0" y="-38100"/>
                <a:ext cx="375981"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0" id="20"/>
            <p:cNvSpPr txBox="true"/>
            <p:nvPr/>
          </p:nvSpPr>
          <p:spPr>
            <a:xfrm rot="0">
              <a:off x="473370" y="431356"/>
              <a:ext cx="5096930" cy="48577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1. Giới thiệu</a:t>
              </a:r>
            </a:p>
          </p:txBody>
        </p:sp>
        <p:sp>
          <p:nvSpPr>
            <p:cNvPr name="AutoShape 21" id="21"/>
            <p:cNvSpPr/>
            <p:nvPr/>
          </p:nvSpPr>
          <p:spPr>
            <a:xfrm>
              <a:off x="19050" y="0"/>
              <a:ext cx="0" cy="2932198"/>
            </a:xfrm>
            <a:prstGeom prst="line">
              <a:avLst/>
            </a:prstGeom>
            <a:ln cap="flat" w="38100">
              <a:solidFill>
                <a:srgbClr val="000000"/>
              </a:solidFill>
              <a:prstDash val="solid"/>
              <a:headEnd type="none" len="sm" w="sm"/>
              <a:tailEnd type="oval" len="lg" w="lg"/>
            </a:ln>
          </p:spPr>
        </p:sp>
        <p:sp>
          <p:nvSpPr>
            <p:cNvPr name="TextBox 22" id="22"/>
            <p:cNvSpPr txBox="true"/>
            <p:nvPr/>
          </p:nvSpPr>
          <p:spPr>
            <a:xfrm rot="0">
              <a:off x="473370" y="1082231"/>
              <a:ext cx="6054738" cy="1849967"/>
            </a:xfrm>
            <a:prstGeom prst="rect">
              <a:avLst/>
            </a:prstGeom>
          </p:spPr>
          <p:txBody>
            <a:bodyPr anchor="t" rtlCol="false" tIns="0" lIns="0" bIns="0" rIns="0">
              <a:spAutoFit/>
            </a:bodyPr>
            <a:lstStyle/>
            <a:p>
              <a:pPr algn="l">
                <a:lnSpc>
                  <a:spcPts val="2800"/>
                </a:lnSpc>
              </a:pPr>
              <a:r>
                <a:rPr lang="en-US" sz="2000">
                  <a:solidFill>
                    <a:srgbClr val="000000"/>
                  </a:solidFill>
                  <a:latin typeface="Montserrat"/>
                  <a:ea typeface="Montserrat"/>
                  <a:cs typeface="Montserrat"/>
                  <a:sym typeface="Montserrat"/>
                </a:rPr>
                <a:t>Tổng quan về đồ án, mục tiêu và tầm quan trọng của phân tích mức lương trong ngành khoa học dữ liệu</a:t>
              </a:r>
            </a:p>
          </p:txBody>
        </p:sp>
      </p:grpSp>
      <p:grpSp>
        <p:nvGrpSpPr>
          <p:cNvPr name="Group 23" id="23"/>
          <p:cNvGrpSpPr/>
          <p:nvPr/>
        </p:nvGrpSpPr>
        <p:grpSpPr>
          <a:xfrm rot="0">
            <a:off x="3857436" y="3229382"/>
            <a:ext cx="5119075" cy="2122948"/>
            <a:chOff x="0" y="0"/>
            <a:chExt cx="6825433" cy="2830598"/>
          </a:xfrm>
        </p:grpSpPr>
        <p:grpSp>
          <p:nvGrpSpPr>
            <p:cNvPr name="Group 24" id="24"/>
            <p:cNvGrpSpPr/>
            <p:nvPr/>
          </p:nvGrpSpPr>
          <p:grpSpPr>
            <a:xfrm rot="0">
              <a:off x="332849" y="20265"/>
              <a:ext cx="2277286" cy="408257"/>
              <a:chOff x="0" y="0"/>
              <a:chExt cx="376030" cy="67412"/>
            </a:xfrm>
          </p:grpSpPr>
          <p:sp>
            <p:nvSpPr>
              <p:cNvPr name="Freeform 25" id="25"/>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26" id="26"/>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7" id="27"/>
            <p:cNvSpPr txBox="true"/>
            <p:nvPr/>
          </p:nvSpPr>
          <p:spPr>
            <a:xfrm rot="0">
              <a:off x="482600" y="133329"/>
              <a:ext cx="5096930" cy="48577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2. Mô tả bộ dữ liệu</a:t>
              </a:r>
            </a:p>
          </p:txBody>
        </p:sp>
        <p:sp>
          <p:nvSpPr>
            <p:cNvPr name="AutoShape 28" id="28"/>
            <p:cNvSpPr/>
            <p:nvPr/>
          </p:nvSpPr>
          <p:spPr>
            <a:xfrm flipV="true">
              <a:off x="19050" y="0"/>
              <a:ext cx="0" cy="2830598"/>
            </a:xfrm>
            <a:prstGeom prst="line">
              <a:avLst/>
            </a:prstGeom>
            <a:ln cap="flat" w="38100">
              <a:solidFill>
                <a:srgbClr val="000000"/>
              </a:solidFill>
              <a:prstDash val="solid"/>
              <a:headEnd type="none" len="sm" w="sm"/>
              <a:tailEnd type="oval" len="lg" w="lg"/>
            </a:ln>
          </p:spPr>
        </p:sp>
        <p:sp>
          <p:nvSpPr>
            <p:cNvPr name="TextBox 29" id="29"/>
            <p:cNvSpPr txBox="true"/>
            <p:nvPr/>
          </p:nvSpPr>
          <p:spPr>
            <a:xfrm rot="0">
              <a:off x="482600" y="796849"/>
              <a:ext cx="6342833" cy="1849967"/>
            </a:xfrm>
            <a:prstGeom prst="rect">
              <a:avLst/>
            </a:prstGeom>
          </p:spPr>
          <p:txBody>
            <a:bodyPr anchor="t" rtlCol="false" tIns="0" lIns="0" bIns="0" rIns="0">
              <a:spAutoFit/>
            </a:bodyPr>
            <a:lstStyle/>
            <a:p>
              <a:pPr algn="l">
                <a:lnSpc>
                  <a:spcPts val="2800"/>
                </a:lnSpc>
              </a:pPr>
              <a:r>
                <a:rPr lang="en-US" sz="2000">
                  <a:solidFill>
                    <a:srgbClr val="000000"/>
                  </a:solidFill>
                  <a:latin typeface="Montserrat"/>
                  <a:ea typeface="Montserrat"/>
                  <a:cs typeface="Montserrat"/>
                  <a:sym typeface="Montserrat"/>
                </a:rPr>
                <a:t>Trình bày nguồn gốc, độ tin cậy, các đặc điểm chính của bộ dữ liệu, bao gồm các biến quan trọng và quy mô dữ liệu.</a:t>
              </a:r>
            </a:p>
          </p:txBody>
        </p:sp>
      </p:grpSp>
      <p:grpSp>
        <p:nvGrpSpPr>
          <p:cNvPr name="Group 30" id="30"/>
          <p:cNvGrpSpPr/>
          <p:nvPr/>
        </p:nvGrpSpPr>
        <p:grpSpPr>
          <a:xfrm rot="0">
            <a:off x="6448531" y="5385944"/>
            <a:ext cx="5306392" cy="2199148"/>
            <a:chOff x="0" y="0"/>
            <a:chExt cx="7075189" cy="2932198"/>
          </a:xfrm>
        </p:grpSpPr>
        <p:grpSp>
          <p:nvGrpSpPr>
            <p:cNvPr name="Group 31" id="31"/>
            <p:cNvGrpSpPr/>
            <p:nvPr/>
          </p:nvGrpSpPr>
          <p:grpSpPr>
            <a:xfrm rot="0">
              <a:off x="317500" y="318292"/>
              <a:ext cx="2277286" cy="408257"/>
              <a:chOff x="0" y="0"/>
              <a:chExt cx="376030" cy="67412"/>
            </a:xfrm>
          </p:grpSpPr>
          <p:sp>
            <p:nvSpPr>
              <p:cNvPr name="Freeform 32" id="32"/>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33" id="33"/>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34" id="34"/>
            <p:cNvSpPr txBox="true"/>
            <p:nvPr/>
          </p:nvSpPr>
          <p:spPr>
            <a:xfrm rot="0">
              <a:off x="467251" y="431356"/>
              <a:ext cx="5981647" cy="48577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3. Phương pháp phân tích</a:t>
              </a:r>
            </a:p>
          </p:txBody>
        </p:sp>
        <p:sp>
          <p:nvSpPr>
            <p:cNvPr name="AutoShape 35" id="35"/>
            <p:cNvSpPr/>
            <p:nvPr/>
          </p:nvSpPr>
          <p:spPr>
            <a:xfrm flipH="true">
              <a:off x="19050" y="0"/>
              <a:ext cx="0" cy="2932198"/>
            </a:xfrm>
            <a:prstGeom prst="line">
              <a:avLst/>
            </a:prstGeom>
            <a:ln cap="flat" w="38100">
              <a:solidFill>
                <a:srgbClr val="000000"/>
              </a:solidFill>
              <a:prstDash val="solid"/>
              <a:headEnd type="none" len="sm" w="sm"/>
              <a:tailEnd type="oval" len="lg" w="lg"/>
            </a:ln>
          </p:spPr>
        </p:sp>
        <p:sp>
          <p:nvSpPr>
            <p:cNvPr name="TextBox 36" id="36"/>
            <p:cNvSpPr txBox="true"/>
            <p:nvPr/>
          </p:nvSpPr>
          <p:spPr>
            <a:xfrm rot="0">
              <a:off x="467251" y="1082231"/>
              <a:ext cx="6607938" cy="1380067"/>
            </a:xfrm>
            <a:prstGeom prst="rect">
              <a:avLst/>
            </a:prstGeom>
          </p:spPr>
          <p:txBody>
            <a:bodyPr anchor="t" rtlCol="false" tIns="0" lIns="0" bIns="0" rIns="0">
              <a:spAutoFit/>
            </a:bodyPr>
            <a:lstStyle/>
            <a:p>
              <a:pPr algn="l">
                <a:lnSpc>
                  <a:spcPts val="2800"/>
                </a:lnSpc>
              </a:pPr>
              <a:r>
                <a:rPr lang="en-US" sz="2000">
                  <a:solidFill>
                    <a:srgbClr val="000000"/>
                  </a:solidFill>
                  <a:latin typeface="Montserrat"/>
                  <a:ea typeface="Montserrat"/>
                  <a:cs typeface="Montserrat"/>
                  <a:sym typeface="Montserrat"/>
                </a:rPr>
                <a:t>Mô tả quy trình phân tích, các kỹ thuật và công cụ sử dụng để khai thác dữ liệu.</a:t>
              </a:r>
            </a:p>
          </p:txBody>
        </p:sp>
      </p:grpSp>
      <p:grpSp>
        <p:nvGrpSpPr>
          <p:cNvPr name="Group 37" id="37"/>
          <p:cNvGrpSpPr/>
          <p:nvPr/>
        </p:nvGrpSpPr>
        <p:grpSpPr>
          <a:xfrm rot="0">
            <a:off x="9309886" y="3229382"/>
            <a:ext cx="5120678" cy="2156562"/>
            <a:chOff x="0" y="0"/>
            <a:chExt cx="6827570" cy="2875416"/>
          </a:xfrm>
        </p:grpSpPr>
        <p:grpSp>
          <p:nvGrpSpPr>
            <p:cNvPr name="Group 38" id="38"/>
            <p:cNvGrpSpPr/>
            <p:nvPr/>
          </p:nvGrpSpPr>
          <p:grpSpPr>
            <a:xfrm rot="0">
              <a:off x="334986" y="44818"/>
              <a:ext cx="2277286" cy="408257"/>
              <a:chOff x="0" y="0"/>
              <a:chExt cx="376030" cy="67412"/>
            </a:xfrm>
          </p:grpSpPr>
          <p:sp>
            <p:nvSpPr>
              <p:cNvPr name="Freeform 39" id="39"/>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40" id="40"/>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41" id="41"/>
            <p:cNvSpPr txBox="true"/>
            <p:nvPr/>
          </p:nvSpPr>
          <p:spPr>
            <a:xfrm rot="0">
              <a:off x="484738" y="157883"/>
              <a:ext cx="6170298" cy="48577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4. Phân tích thăm dò, sơ bộ</a:t>
              </a:r>
            </a:p>
          </p:txBody>
        </p:sp>
        <p:sp>
          <p:nvSpPr>
            <p:cNvPr name="AutoShape 42" id="42"/>
            <p:cNvSpPr/>
            <p:nvPr/>
          </p:nvSpPr>
          <p:spPr>
            <a:xfrm flipV="true">
              <a:off x="19050" y="0"/>
              <a:ext cx="0" cy="2875416"/>
            </a:xfrm>
            <a:prstGeom prst="line">
              <a:avLst/>
            </a:prstGeom>
            <a:ln cap="flat" w="38100">
              <a:solidFill>
                <a:srgbClr val="000000"/>
              </a:solidFill>
              <a:prstDash val="solid"/>
              <a:headEnd type="none" len="sm" w="sm"/>
              <a:tailEnd type="oval" len="lg" w="lg"/>
            </a:ln>
          </p:spPr>
        </p:sp>
        <p:sp>
          <p:nvSpPr>
            <p:cNvPr name="TextBox 43" id="43"/>
            <p:cNvSpPr txBox="true"/>
            <p:nvPr/>
          </p:nvSpPr>
          <p:spPr>
            <a:xfrm rot="0">
              <a:off x="484738" y="796849"/>
              <a:ext cx="6342833" cy="1380067"/>
            </a:xfrm>
            <a:prstGeom prst="rect">
              <a:avLst/>
            </a:prstGeom>
          </p:spPr>
          <p:txBody>
            <a:bodyPr anchor="t" rtlCol="false" tIns="0" lIns="0" bIns="0" rIns="0">
              <a:spAutoFit/>
            </a:bodyPr>
            <a:lstStyle/>
            <a:p>
              <a:pPr algn="l">
                <a:lnSpc>
                  <a:spcPts val="2800"/>
                </a:lnSpc>
              </a:pPr>
              <a:r>
                <a:rPr lang="en-US" sz="2000">
                  <a:solidFill>
                    <a:srgbClr val="000000"/>
                  </a:solidFill>
                  <a:latin typeface="Montserrat"/>
                  <a:ea typeface="Montserrat"/>
                  <a:cs typeface="Montserrat"/>
                  <a:sym typeface="Montserrat"/>
                </a:rPr>
                <a:t>Tóm tắt các phát hiện ban đầu từ dữ liệu, như phân bố lương, xu hướng và mối quan hệ giữa các biến, ...</a:t>
              </a:r>
            </a:p>
          </p:txBody>
        </p:sp>
      </p:grpSp>
      <p:grpSp>
        <p:nvGrpSpPr>
          <p:cNvPr name="Group 44" id="44"/>
          <p:cNvGrpSpPr/>
          <p:nvPr/>
        </p:nvGrpSpPr>
        <p:grpSpPr>
          <a:xfrm rot="0">
            <a:off x="12078773" y="5385944"/>
            <a:ext cx="4980627" cy="2199148"/>
            <a:chOff x="0" y="0"/>
            <a:chExt cx="6640836" cy="2932198"/>
          </a:xfrm>
        </p:grpSpPr>
        <p:grpSp>
          <p:nvGrpSpPr>
            <p:cNvPr name="Group 45" id="45"/>
            <p:cNvGrpSpPr/>
            <p:nvPr/>
          </p:nvGrpSpPr>
          <p:grpSpPr>
            <a:xfrm rot="0">
              <a:off x="320149" y="317500"/>
              <a:ext cx="2277286" cy="408257"/>
              <a:chOff x="0" y="0"/>
              <a:chExt cx="376030" cy="67412"/>
            </a:xfrm>
          </p:grpSpPr>
          <p:sp>
            <p:nvSpPr>
              <p:cNvPr name="Freeform 46" id="46"/>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47" id="47"/>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48" id="48"/>
            <p:cNvSpPr txBox="true"/>
            <p:nvPr/>
          </p:nvSpPr>
          <p:spPr>
            <a:xfrm rot="0">
              <a:off x="469900" y="430564"/>
              <a:ext cx="5096930" cy="48577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5. Kết quả phân tích</a:t>
              </a:r>
            </a:p>
          </p:txBody>
        </p:sp>
        <p:sp>
          <p:nvSpPr>
            <p:cNvPr name="AutoShape 49" id="49"/>
            <p:cNvSpPr/>
            <p:nvPr/>
          </p:nvSpPr>
          <p:spPr>
            <a:xfrm>
              <a:off x="19050" y="0"/>
              <a:ext cx="0" cy="2932198"/>
            </a:xfrm>
            <a:prstGeom prst="line">
              <a:avLst/>
            </a:prstGeom>
            <a:ln cap="flat" w="38100">
              <a:solidFill>
                <a:srgbClr val="000000"/>
              </a:solidFill>
              <a:prstDash val="solid"/>
              <a:headEnd type="none" len="sm" w="sm"/>
              <a:tailEnd type="oval" len="lg" w="lg"/>
            </a:ln>
          </p:spPr>
        </p:sp>
        <p:sp>
          <p:nvSpPr>
            <p:cNvPr name="TextBox 50" id="50"/>
            <p:cNvSpPr txBox="true"/>
            <p:nvPr/>
          </p:nvSpPr>
          <p:spPr>
            <a:xfrm rot="0">
              <a:off x="469900" y="979839"/>
              <a:ext cx="6170936" cy="1380067"/>
            </a:xfrm>
            <a:prstGeom prst="rect">
              <a:avLst/>
            </a:prstGeom>
          </p:spPr>
          <p:txBody>
            <a:bodyPr anchor="t" rtlCol="false" tIns="0" lIns="0" bIns="0" rIns="0">
              <a:spAutoFit/>
            </a:bodyPr>
            <a:lstStyle/>
            <a:p>
              <a:pPr algn="l">
                <a:lnSpc>
                  <a:spcPts val="2800"/>
                </a:lnSpc>
              </a:pPr>
              <a:r>
                <a:rPr lang="en-US" sz="2000">
                  <a:solidFill>
                    <a:srgbClr val="000000"/>
                  </a:solidFill>
                  <a:latin typeface="Montserrat"/>
                  <a:ea typeface="Montserrat"/>
                  <a:cs typeface="Montserrat"/>
                  <a:sym typeface="Montserrat"/>
                </a:rPr>
                <a:t>Trình bày các kết quả chính, mô hình dự đoán tốt nhất, và những đề xuất từ dữ liệu.</a:t>
              </a:r>
            </a:p>
          </p:txBody>
        </p:sp>
      </p:grpSp>
      <p:grpSp>
        <p:nvGrpSpPr>
          <p:cNvPr name="Group 51" id="51"/>
          <p:cNvGrpSpPr/>
          <p:nvPr/>
        </p:nvGrpSpPr>
        <p:grpSpPr>
          <a:xfrm rot="0">
            <a:off x="15885625" y="4577813"/>
            <a:ext cx="2008030" cy="556737"/>
            <a:chOff x="0" y="0"/>
            <a:chExt cx="2677374" cy="742316"/>
          </a:xfrm>
        </p:grpSpPr>
        <p:grpSp>
          <p:nvGrpSpPr>
            <p:cNvPr name="Group 52" id="52"/>
            <p:cNvGrpSpPr/>
            <p:nvPr/>
          </p:nvGrpSpPr>
          <p:grpSpPr>
            <a:xfrm rot="0">
              <a:off x="0" y="0"/>
              <a:ext cx="2677374" cy="742316"/>
              <a:chOff x="0" y="0"/>
              <a:chExt cx="613307" cy="170043"/>
            </a:xfrm>
          </p:grpSpPr>
          <p:sp>
            <p:nvSpPr>
              <p:cNvPr name="Freeform 53" id="53"/>
              <p:cNvSpPr/>
              <p:nvPr/>
            </p:nvSpPr>
            <p:spPr>
              <a:xfrm flipH="false" flipV="false" rot="0">
                <a:off x="0" y="0"/>
                <a:ext cx="613307" cy="170043"/>
              </a:xfrm>
              <a:custGeom>
                <a:avLst/>
                <a:gdLst/>
                <a:ahLst/>
                <a:cxnLst/>
                <a:rect r="r" b="b" t="t" l="l"/>
                <a:pathLst>
                  <a:path h="170043" w="613307">
                    <a:moveTo>
                      <a:pt x="0" y="0"/>
                    </a:moveTo>
                    <a:lnTo>
                      <a:pt x="613307" y="0"/>
                    </a:lnTo>
                    <a:lnTo>
                      <a:pt x="613307" y="170043"/>
                    </a:lnTo>
                    <a:lnTo>
                      <a:pt x="0" y="170043"/>
                    </a:lnTo>
                    <a:close/>
                  </a:path>
                </a:pathLst>
              </a:custGeom>
              <a:solidFill>
                <a:srgbClr val="000000"/>
              </a:solidFill>
            </p:spPr>
          </p:sp>
          <p:sp>
            <p:nvSpPr>
              <p:cNvPr name="TextBox 54" id="54"/>
              <p:cNvSpPr txBox="true"/>
              <p:nvPr/>
            </p:nvSpPr>
            <p:spPr>
              <a:xfrm>
                <a:off x="0" y="-57150"/>
                <a:ext cx="613307" cy="227193"/>
              </a:xfrm>
              <a:prstGeom prst="rect">
                <a:avLst/>
              </a:prstGeom>
            </p:spPr>
            <p:txBody>
              <a:bodyPr anchor="ctr" rtlCol="false" tIns="60771" lIns="60771" bIns="60771" rIns="60771"/>
              <a:lstStyle/>
              <a:p>
                <a:pPr algn="ctr">
                  <a:lnSpc>
                    <a:spcPts val="4200"/>
                  </a:lnSpc>
                  <a:spcBef>
                    <a:spcPct val="0"/>
                  </a:spcBef>
                </a:pPr>
              </a:p>
            </p:txBody>
          </p:sp>
        </p:grpSp>
        <p:sp>
          <p:nvSpPr>
            <p:cNvPr name="TextBox 55" id="55"/>
            <p:cNvSpPr txBox="true"/>
            <p:nvPr/>
          </p:nvSpPr>
          <p:spPr>
            <a:xfrm rot="0">
              <a:off x="0" y="66358"/>
              <a:ext cx="2677374" cy="609600"/>
            </a:xfrm>
            <a:prstGeom prst="rect">
              <a:avLst/>
            </a:prstGeom>
          </p:spPr>
          <p:txBody>
            <a:bodyPr anchor="t" rtlCol="false" tIns="0" lIns="0" bIns="0" rIns="0">
              <a:spAutoFit/>
            </a:bodyPr>
            <a:lstStyle/>
            <a:p>
              <a:pPr algn="ctr">
                <a:lnSpc>
                  <a:spcPts val="3600"/>
                </a:lnSpc>
              </a:pPr>
              <a:r>
                <a:rPr lang="en-US" sz="3000">
                  <a:solidFill>
                    <a:srgbClr val="FFFFFF"/>
                  </a:solidFill>
                  <a:latin typeface="Montserrat"/>
                  <a:ea typeface="Montserrat"/>
                  <a:cs typeface="Montserrat"/>
                  <a:sym typeface="Montserrat"/>
                </a:rPr>
                <a:t>KẾT LUẬN</a:t>
              </a:r>
            </a:p>
          </p:txBody>
        </p:sp>
      </p:grpSp>
      <p:grpSp>
        <p:nvGrpSpPr>
          <p:cNvPr name="Group 56" id="56"/>
          <p:cNvGrpSpPr/>
          <p:nvPr/>
        </p:nvGrpSpPr>
        <p:grpSpPr>
          <a:xfrm rot="0">
            <a:off x="17594559" y="9593559"/>
            <a:ext cx="598191" cy="598191"/>
            <a:chOff x="0" y="0"/>
            <a:chExt cx="797587" cy="797587"/>
          </a:xfrm>
        </p:grpSpPr>
        <p:grpSp>
          <p:nvGrpSpPr>
            <p:cNvPr name="Group 57" id="57"/>
            <p:cNvGrpSpPr/>
            <p:nvPr/>
          </p:nvGrpSpPr>
          <p:grpSpPr>
            <a:xfrm rot="0">
              <a:off x="0" y="0"/>
              <a:ext cx="797587" cy="79758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59" id="59"/>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60" id="60"/>
            <p:cNvSpPr txBox="true"/>
            <p:nvPr/>
          </p:nvSpPr>
          <p:spPr>
            <a:xfrm rot="0">
              <a:off x="261986" y="144794"/>
              <a:ext cx="273616"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2</a:t>
              </a:r>
            </a:p>
          </p:txBody>
        </p:sp>
      </p:grpSp>
      <p:grpSp>
        <p:nvGrpSpPr>
          <p:cNvPr name="Group 61" id="61"/>
          <p:cNvGrpSpPr/>
          <p:nvPr/>
        </p:nvGrpSpPr>
        <p:grpSpPr>
          <a:xfrm rot="0">
            <a:off x="1028700" y="1028700"/>
            <a:ext cx="6270365" cy="914400"/>
            <a:chOff x="0" y="0"/>
            <a:chExt cx="8360486" cy="1219200"/>
          </a:xfrm>
        </p:grpSpPr>
        <p:grpSp>
          <p:nvGrpSpPr>
            <p:cNvPr name="Group 62" id="62"/>
            <p:cNvGrpSpPr/>
            <p:nvPr/>
          </p:nvGrpSpPr>
          <p:grpSpPr>
            <a:xfrm rot="0">
              <a:off x="0" y="679207"/>
              <a:ext cx="5048888" cy="539993"/>
              <a:chOff x="0" y="0"/>
              <a:chExt cx="833683" cy="89165"/>
            </a:xfrm>
          </p:grpSpPr>
          <p:sp>
            <p:nvSpPr>
              <p:cNvPr name="Freeform 63" id="63"/>
              <p:cNvSpPr/>
              <p:nvPr/>
            </p:nvSpPr>
            <p:spPr>
              <a:xfrm flipH="false" flipV="false" rot="0">
                <a:off x="0" y="0"/>
                <a:ext cx="833683" cy="89165"/>
              </a:xfrm>
              <a:custGeom>
                <a:avLst/>
                <a:gdLst/>
                <a:ahLst/>
                <a:cxnLst/>
                <a:rect r="r" b="b" t="t" l="l"/>
                <a:pathLst>
                  <a:path h="89165" w="833683">
                    <a:moveTo>
                      <a:pt x="0" y="0"/>
                    </a:moveTo>
                    <a:lnTo>
                      <a:pt x="833683" y="0"/>
                    </a:lnTo>
                    <a:lnTo>
                      <a:pt x="833683" y="89165"/>
                    </a:lnTo>
                    <a:lnTo>
                      <a:pt x="0" y="89165"/>
                    </a:lnTo>
                    <a:close/>
                  </a:path>
                </a:pathLst>
              </a:custGeom>
              <a:solidFill>
                <a:srgbClr val="C7ED2E"/>
              </a:solidFill>
            </p:spPr>
          </p:sp>
          <p:sp>
            <p:nvSpPr>
              <p:cNvPr name="TextBox 64" id="64"/>
              <p:cNvSpPr txBox="true"/>
              <p:nvPr/>
            </p:nvSpPr>
            <p:spPr>
              <a:xfrm>
                <a:off x="0" y="-38100"/>
                <a:ext cx="833683" cy="127265"/>
              </a:xfrm>
              <a:prstGeom prst="rect">
                <a:avLst/>
              </a:prstGeom>
            </p:spPr>
            <p:txBody>
              <a:bodyPr anchor="ctr" rtlCol="false" tIns="60771" lIns="60771" bIns="60771" rIns="60771"/>
              <a:lstStyle/>
              <a:p>
                <a:pPr algn="ctr">
                  <a:lnSpc>
                    <a:spcPts val="2659"/>
                  </a:lnSpc>
                  <a:spcBef>
                    <a:spcPct val="0"/>
                  </a:spcBef>
                </a:pPr>
              </a:p>
            </p:txBody>
          </p:sp>
        </p:grpSp>
        <p:sp>
          <p:nvSpPr>
            <p:cNvPr name="TextBox 65" id="65"/>
            <p:cNvSpPr txBox="true"/>
            <p:nvPr/>
          </p:nvSpPr>
          <p:spPr>
            <a:xfrm rot="0">
              <a:off x="0" y="0"/>
              <a:ext cx="8360486" cy="1219200"/>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Nội dung đồ án</a:t>
              </a:r>
            </a:p>
          </p:txBody>
        </p:sp>
        <p:grpSp>
          <p:nvGrpSpPr>
            <p:cNvPr name="Group 66" id="66"/>
            <p:cNvGrpSpPr/>
            <p:nvPr/>
          </p:nvGrpSpPr>
          <p:grpSpPr>
            <a:xfrm rot="0">
              <a:off x="5099688" y="11992"/>
              <a:ext cx="3149141" cy="1207208"/>
              <a:chOff x="0" y="0"/>
              <a:chExt cx="519993" cy="199337"/>
            </a:xfrm>
          </p:grpSpPr>
          <p:sp>
            <p:nvSpPr>
              <p:cNvPr name="Freeform 67" id="67"/>
              <p:cNvSpPr/>
              <p:nvPr/>
            </p:nvSpPr>
            <p:spPr>
              <a:xfrm flipH="false" flipV="false" rot="0">
                <a:off x="0" y="0"/>
                <a:ext cx="519993" cy="199337"/>
              </a:xfrm>
              <a:custGeom>
                <a:avLst/>
                <a:gdLst/>
                <a:ahLst/>
                <a:cxnLst/>
                <a:rect r="r" b="b" t="t" l="l"/>
                <a:pathLst>
                  <a:path h="199337" w="519993">
                    <a:moveTo>
                      <a:pt x="0" y="0"/>
                    </a:moveTo>
                    <a:lnTo>
                      <a:pt x="519993" y="0"/>
                    </a:lnTo>
                    <a:lnTo>
                      <a:pt x="519993" y="199337"/>
                    </a:lnTo>
                    <a:lnTo>
                      <a:pt x="0" y="199337"/>
                    </a:lnTo>
                    <a:close/>
                  </a:path>
                </a:pathLst>
              </a:custGeom>
              <a:solidFill>
                <a:srgbClr val="000000">
                  <a:alpha val="0"/>
                </a:srgbClr>
              </a:solidFill>
              <a:ln w="19050" cap="sq">
                <a:solidFill>
                  <a:srgbClr val="000000"/>
                </a:solidFill>
                <a:prstDash val="dash"/>
                <a:miter/>
              </a:ln>
            </p:spPr>
          </p:sp>
          <p:sp>
            <p:nvSpPr>
              <p:cNvPr name="TextBox 68" id="68"/>
              <p:cNvSpPr txBox="true"/>
              <p:nvPr/>
            </p:nvSpPr>
            <p:spPr>
              <a:xfrm>
                <a:off x="0" y="-38100"/>
                <a:ext cx="519993" cy="237437"/>
              </a:xfrm>
              <a:prstGeom prst="rect">
                <a:avLst/>
              </a:prstGeom>
            </p:spPr>
            <p:txBody>
              <a:bodyPr anchor="ctr" rtlCol="false" tIns="60771" lIns="60771" bIns="60771" rIns="60771"/>
              <a:lstStyle/>
              <a:p>
                <a:pPr algn="ctr">
                  <a:lnSpc>
                    <a:spcPts val="2659"/>
                  </a:lnSpc>
                  <a:spcBef>
                    <a:spcPct val="0"/>
                  </a:spcBef>
                </a:pPr>
              </a:p>
            </p:txBody>
          </p:sp>
        </p:grpSp>
      </p:grpSp>
    </p:spTree>
  </p:cSld>
  <p:clrMapOvr>
    <a:masterClrMapping/>
  </p:clrMapOvr>
  <p:transition spd="fast">
    <p:wipe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63502"/>
            <a:ext cx="18858010" cy="11658322"/>
            <a:chOff x="0" y="0"/>
            <a:chExt cx="25144014" cy="15544430"/>
          </a:xfrm>
        </p:grpSpPr>
        <p:sp>
          <p:nvSpPr>
            <p:cNvPr name="Freeform 3" id="3"/>
            <p:cNvSpPr/>
            <p:nvPr/>
          </p:nvSpPr>
          <p:spPr>
            <a:xfrm flipH="false" flipV="false" rot="0">
              <a:off x="129748" y="13185092"/>
              <a:ext cx="1034386" cy="1031800"/>
            </a:xfrm>
            <a:custGeom>
              <a:avLst/>
              <a:gdLst/>
              <a:ahLst/>
              <a:cxnLst/>
              <a:rect r="r" b="b" t="t" l="l"/>
              <a:pathLst>
                <a:path h="1031800" w="1034386">
                  <a:moveTo>
                    <a:pt x="0" y="0"/>
                  </a:moveTo>
                  <a:lnTo>
                    <a:pt x="1034386" y="0"/>
                  </a:lnTo>
                  <a:lnTo>
                    <a:pt x="1034386" y="1031800"/>
                  </a:lnTo>
                  <a:lnTo>
                    <a:pt x="0" y="1031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34799" y="610921"/>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593002" y="7977455"/>
              <a:ext cx="11826134" cy="6356547"/>
            </a:xfrm>
            <a:custGeom>
              <a:avLst/>
              <a:gdLst/>
              <a:ahLst/>
              <a:cxnLst/>
              <a:rect r="r" b="b" t="t" l="l"/>
              <a:pathLst>
                <a:path h="6356547" w="11826134">
                  <a:moveTo>
                    <a:pt x="11826134" y="0"/>
                  </a:moveTo>
                  <a:lnTo>
                    <a:pt x="0" y="0"/>
                  </a:lnTo>
                  <a:lnTo>
                    <a:pt x="0" y="6356547"/>
                  </a:lnTo>
                  <a:lnTo>
                    <a:pt x="11826134" y="6356547"/>
                  </a:lnTo>
                  <a:lnTo>
                    <a:pt x="11826134"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0">
              <a:off x="0" y="618002"/>
              <a:ext cx="1164134" cy="2699440"/>
            </a:xfrm>
            <a:custGeom>
              <a:avLst/>
              <a:gdLst/>
              <a:ahLst/>
              <a:cxnLst/>
              <a:rect r="r" b="b" t="t" l="l"/>
              <a:pathLst>
                <a:path h="2699440" w="1164134">
                  <a:moveTo>
                    <a:pt x="1164134" y="2699441"/>
                  </a:moveTo>
                  <a:lnTo>
                    <a:pt x="0" y="2699441"/>
                  </a:lnTo>
                  <a:lnTo>
                    <a:pt x="0" y="0"/>
                  </a:lnTo>
                  <a:lnTo>
                    <a:pt x="1164134" y="0"/>
                  </a:lnTo>
                  <a:lnTo>
                    <a:pt x="1164134" y="2699441"/>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6592054">
              <a:off x="21389303" y="11228006"/>
              <a:ext cx="2132951" cy="4945973"/>
            </a:xfrm>
            <a:custGeom>
              <a:avLst/>
              <a:gdLst/>
              <a:ahLst/>
              <a:cxnLst/>
              <a:rect r="r" b="b" t="t" l="l"/>
              <a:pathLst>
                <a:path h="4945973" w="2132951">
                  <a:moveTo>
                    <a:pt x="2132951" y="4945973"/>
                  </a:moveTo>
                  <a:lnTo>
                    <a:pt x="0" y="4945973"/>
                  </a:lnTo>
                  <a:lnTo>
                    <a:pt x="0" y="0"/>
                  </a:lnTo>
                  <a:lnTo>
                    <a:pt x="2132951" y="0"/>
                  </a:lnTo>
                  <a:lnTo>
                    <a:pt x="2132951" y="4945973"/>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0842631" y="1061030"/>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575376" y="618002"/>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628063" y="0"/>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073388" y="1445045"/>
            <a:ext cx="7749271" cy="6364089"/>
          </a:xfrm>
          <a:custGeom>
            <a:avLst/>
            <a:gdLst/>
            <a:ahLst/>
            <a:cxnLst/>
            <a:rect r="r" b="b" t="t" l="l"/>
            <a:pathLst>
              <a:path h="6364089" w="7749271">
                <a:moveTo>
                  <a:pt x="0" y="0"/>
                </a:moveTo>
                <a:lnTo>
                  <a:pt x="7749271" y="0"/>
                </a:lnTo>
                <a:lnTo>
                  <a:pt x="7749271" y="6364089"/>
                </a:lnTo>
                <a:lnTo>
                  <a:pt x="0" y="6364089"/>
                </a:lnTo>
                <a:lnTo>
                  <a:pt x="0" y="0"/>
                </a:lnTo>
                <a:close/>
              </a:path>
            </a:pathLst>
          </a:custGeom>
          <a:blipFill>
            <a:blip r:embed="rId10"/>
            <a:stretch>
              <a:fillRect l="0" t="0" r="0" b="0"/>
            </a:stretch>
          </a:blipFill>
        </p:spPr>
      </p:sp>
      <p:grpSp>
        <p:nvGrpSpPr>
          <p:cNvPr name="Group 12" id="12"/>
          <p:cNvGrpSpPr/>
          <p:nvPr/>
        </p:nvGrpSpPr>
        <p:grpSpPr>
          <a:xfrm rot="0">
            <a:off x="1028700" y="623462"/>
            <a:ext cx="2643984" cy="306312"/>
            <a:chOff x="0" y="0"/>
            <a:chExt cx="582107" cy="67438"/>
          </a:xfrm>
        </p:grpSpPr>
        <p:sp>
          <p:nvSpPr>
            <p:cNvPr name="Freeform 13" id="13"/>
            <p:cNvSpPr/>
            <p:nvPr/>
          </p:nvSpPr>
          <p:spPr>
            <a:xfrm flipH="false" flipV="false" rot="0">
              <a:off x="0" y="0"/>
              <a:ext cx="582107" cy="67438"/>
            </a:xfrm>
            <a:custGeom>
              <a:avLst/>
              <a:gdLst/>
              <a:ahLst/>
              <a:cxnLst/>
              <a:rect r="r" b="b" t="t" l="l"/>
              <a:pathLst>
                <a:path h="67438" w="582107">
                  <a:moveTo>
                    <a:pt x="0" y="0"/>
                  </a:moveTo>
                  <a:lnTo>
                    <a:pt x="582107" y="0"/>
                  </a:lnTo>
                  <a:lnTo>
                    <a:pt x="582107" y="67438"/>
                  </a:lnTo>
                  <a:lnTo>
                    <a:pt x="0" y="67438"/>
                  </a:lnTo>
                  <a:close/>
                </a:path>
              </a:pathLst>
            </a:custGeom>
            <a:solidFill>
              <a:srgbClr val="C7ED2E"/>
            </a:solidFill>
          </p:spPr>
        </p:sp>
        <p:sp>
          <p:nvSpPr>
            <p:cNvPr name="TextBox 14" id="14"/>
            <p:cNvSpPr txBox="true"/>
            <p:nvPr/>
          </p:nvSpPr>
          <p:spPr>
            <a:xfrm>
              <a:off x="0" y="-38100"/>
              <a:ext cx="582107" cy="105538"/>
            </a:xfrm>
            <a:prstGeom prst="rect">
              <a:avLst/>
            </a:prstGeom>
          </p:spPr>
          <p:txBody>
            <a:bodyPr anchor="ctr" rtlCol="false" tIns="60771" lIns="60771" bIns="60771" rIns="60771"/>
            <a:lstStyle/>
            <a:p>
              <a:pPr algn="ctr">
                <a:lnSpc>
                  <a:spcPts val="2659"/>
                </a:lnSpc>
                <a:spcBef>
                  <a:spcPct val="0"/>
                </a:spcBef>
              </a:pPr>
            </a:p>
          </p:txBody>
        </p:sp>
      </p:grpSp>
      <p:grpSp>
        <p:nvGrpSpPr>
          <p:cNvPr name="Group 15" id="15"/>
          <p:cNvGrpSpPr/>
          <p:nvPr/>
        </p:nvGrpSpPr>
        <p:grpSpPr>
          <a:xfrm rot="0">
            <a:off x="3811909" y="593851"/>
            <a:ext cx="3142337" cy="671845"/>
            <a:chOff x="0" y="0"/>
            <a:chExt cx="691826" cy="147915"/>
          </a:xfrm>
        </p:grpSpPr>
        <p:sp>
          <p:nvSpPr>
            <p:cNvPr name="Freeform 16" id="16"/>
            <p:cNvSpPr/>
            <p:nvPr/>
          </p:nvSpPr>
          <p:spPr>
            <a:xfrm flipH="false" flipV="false" rot="0">
              <a:off x="0" y="0"/>
              <a:ext cx="691826" cy="147915"/>
            </a:xfrm>
            <a:custGeom>
              <a:avLst/>
              <a:gdLst/>
              <a:ahLst/>
              <a:cxnLst/>
              <a:rect r="r" b="b" t="t" l="l"/>
              <a:pathLst>
                <a:path h="147915" w="691826">
                  <a:moveTo>
                    <a:pt x="0" y="0"/>
                  </a:moveTo>
                  <a:lnTo>
                    <a:pt x="691826" y="0"/>
                  </a:lnTo>
                  <a:lnTo>
                    <a:pt x="691826" y="147915"/>
                  </a:lnTo>
                  <a:lnTo>
                    <a:pt x="0" y="147915"/>
                  </a:lnTo>
                  <a:close/>
                </a:path>
              </a:pathLst>
            </a:custGeom>
            <a:solidFill>
              <a:srgbClr val="000000">
                <a:alpha val="0"/>
              </a:srgbClr>
            </a:solidFill>
            <a:ln w="19050" cap="sq">
              <a:solidFill>
                <a:srgbClr val="000000"/>
              </a:solidFill>
              <a:prstDash val="dash"/>
              <a:miter/>
            </a:ln>
          </p:spPr>
        </p:sp>
        <p:sp>
          <p:nvSpPr>
            <p:cNvPr name="TextBox 17" id="17"/>
            <p:cNvSpPr txBox="true"/>
            <p:nvPr/>
          </p:nvSpPr>
          <p:spPr>
            <a:xfrm>
              <a:off x="0" y="-38100"/>
              <a:ext cx="691826" cy="186015"/>
            </a:xfrm>
            <a:prstGeom prst="rect">
              <a:avLst/>
            </a:prstGeom>
          </p:spPr>
          <p:txBody>
            <a:bodyPr anchor="ctr" rtlCol="false" tIns="60771" lIns="60771" bIns="60771" rIns="60771"/>
            <a:lstStyle/>
            <a:p>
              <a:pPr algn="ctr">
                <a:lnSpc>
                  <a:spcPts val="2659"/>
                </a:lnSpc>
                <a:spcBef>
                  <a:spcPct val="0"/>
                </a:spcBef>
              </a:pPr>
            </a:p>
          </p:txBody>
        </p:sp>
      </p:grpSp>
      <p:grpSp>
        <p:nvGrpSpPr>
          <p:cNvPr name="Group 18" id="18"/>
          <p:cNvGrpSpPr/>
          <p:nvPr/>
        </p:nvGrpSpPr>
        <p:grpSpPr>
          <a:xfrm rot="0">
            <a:off x="17594559" y="9593559"/>
            <a:ext cx="598191" cy="59819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Freeform 21" id="21"/>
          <p:cNvSpPr/>
          <p:nvPr/>
        </p:nvSpPr>
        <p:spPr>
          <a:xfrm flipH="false" flipV="false" rot="0">
            <a:off x="9771879" y="1445045"/>
            <a:ext cx="6759600" cy="5809722"/>
          </a:xfrm>
          <a:custGeom>
            <a:avLst/>
            <a:gdLst/>
            <a:ahLst/>
            <a:cxnLst/>
            <a:rect r="r" b="b" t="t" l="l"/>
            <a:pathLst>
              <a:path h="5809722" w="6759600">
                <a:moveTo>
                  <a:pt x="0" y="0"/>
                </a:moveTo>
                <a:lnTo>
                  <a:pt x="6759600" y="0"/>
                </a:lnTo>
                <a:lnTo>
                  <a:pt x="6759600" y="5809722"/>
                </a:lnTo>
                <a:lnTo>
                  <a:pt x="0" y="5809722"/>
                </a:lnTo>
                <a:lnTo>
                  <a:pt x="0" y="0"/>
                </a:lnTo>
                <a:close/>
              </a:path>
            </a:pathLst>
          </a:custGeom>
          <a:blipFill>
            <a:blip r:embed="rId11"/>
            <a:stretch>
              <a:fillRect l="0" t="0" r="0" b="0"/>
            </a:stretch>
          </a:blipFill>
        </p:spPr>
      </p:sp>
      <p:grpSp>
        <p:nvGrpSpPr>
          <p:cNvPr name="Group 22" id="22"/>
          <p:cNvGrpSpPr/>
          <p:nvPr/>
        </p:nvGrpSpPr>
        <p:grpSpPr>
          <a:xfrm rot="0">
            <a:off x="1028700" y="7902003"/>
            <a:ext cx="16864955" cy="1556544"/>
            <a:chOff x="0" y="0"/>
            <a:chExt cx="22486606" cy="2075392"/>
          </a:xfrm>
        </p:grpSpPr>
        <p:grpSp>
          <p:nvGrpSpPr>
            <p:cNvPr name="Group 23" id="23"/>
            <p:cNvGrpSpPr/>
            <p:nvPr/>
          </p:nvGrpSpPr>
          <p:grpSpPr>
            <a:xfrm rot="0">
              <a:off x="0" y="0"/>
              <a:ext cx="2832098" cy="343785"/>
              <a:chOff x="0" y="0"/>
              <a:chExt cx="467642" cy="56766"/>
            </a:xfrm>
          </p:grpSpPr>
          <p:sp>
            <p:nvSpPr>
              <p:cNvPr name="Freeform 24" id="24"/>
              <p:cNvSpPr/>
              <p:nvPr/>
            </p:nvSpPr>
            <p:spPr>
              <a:xfrm flipH="false" flipV="false" rot="0">
                <a:off x="0" y="0"/>
                <a:ext cx="467642" cy="56766"/>
              </a:xfrm>
              <a:custGeom>
                <a:avLst/>
                <a:gdLst/>
                <a:ahLst/>
                <a:cxnLst/>
                <a:rect r="r" b="b" t="t" l="l"/>
                <a:pathLst>
                  <a:path h="56766" w="467642">
                    <a:moveTo>
                      <a:pt x="0" y="0"/>
                    </a:moveTo>
                    <a:lnTo>
                      <a:pt x="467642" y="0"/>
                    </a:lnTo>
                    <a:lnTo>
                      <a:pt x="467642" y="56766"/>
                    </a:lnTo>
                    <a:lnTo>
                      <a:pt x="0" y="56766"/>
                    </a:lnTo>
                    <a:close/>
                  </a:path>
                </a:pathLst>
              </a:custGeom>
              <a:solidFill>
                <a:srgbClr val="C7ED2E"/>
              </a:solidFill>
            </p:spPr>
          </p:sp>
          <p:sp>
            <p:nvSpPr>
              <p:cNvPr name="TextBox 25" id="25"/>
              <p:cNvSpPr txBox="true"/>
              <p:nvPr/>
            </p:nvSpPr>
            <p:spPr>
              <a:xfrm>
                <a:off x="0" y="-38100"/>
                <a:ext cx="467642" cy="94866"/>
              </a:xfrm>
              <a:prstGeom prst="rect">
                <a:avLst/>
              </a:prstGeom>
            </p:spPr>
            <p:txBody>
              <a:bodyPr anchor="ctr" rtlCol="false" tIns="60771" lIns="60771" bIns="60771" rIns="60771"/>
              <a:lstStyle/>
              <a:p>
                <a:pPr algn="ctr">
                  <a:lnSpc>
                    <a:spcPts val="2659"/>
                  </a:lnSpc>
                  <a:spcBef>
                    <a:spcPct val="0"/>
                  </a:spcBef>
                </a:pPr>
              </a:p>
            </p:txBody>
          </p:sp>
        </p:grpSp>
        <p:sp>
          <p:nvSpPr>
            <p:cNvPr name="TextBox 26" id="26"/>
            <p:cNvSpPr txBox="true"/>
            <p:nvPr/>
          </p:nvSpPr>
          <p:spPr>
            <a:xfrm rot="0">
              <a:off x="160545" y="0"/>
              <a:ext cx="6037467" cy="6096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Đặc trưng quan trọng</a:t>
              </a:r>
            </a:p>
          </p:txBody>
        </p:sp>
        <p:sp>
          <p:nvSpPr>
            <p:cNvPr name="TextBox 27" id="27"/>
            <p:cNvSpPr txBox="true"/>
            <p:nvPr/>
          </p:nvSpPr>
          <p:spPr>
            <a:xfrm rot="0">
              <a:off x="11657571" y="695325"/>
              <a:ext cx="10829035" cy="1380067"/>
            </a:xfrm>
            <a:prstGeom prst="rect">
              <a:avLst/>
            </a:prstGeom>
          </p:spPr>
          <p:txBody>
            <a:bodyPr anchor="t" rtlCol="false" tIns="0" lIns="0" bIns="0" rIns="0">
              <a:spAutoFit/>
            </a:bodyPr>
            <a:lstStyle/>
            <a:p>
              <a:pPr algn="l">
                <a:lnSpc>
                  <a:spcPts val="2800"/>
                </a:lnSpc>
              </a:pPr>
              <a:r>
                <a:rPr lang="en-US" sz="2000" b="true">
                  <a:solidFill>
                    <a:srgbClr val="000000"/>
                  </a:solidFill>
                  <a:latin typeface="Montserrat Bold"/>
                  <a:ea typeface="Montserrat Bold"/>
                  <a:cs typeface="Montserrat Bold"/>
                  <a:sym typeface="Montserrat Bold"/>
                </a:rPr>
                <a:t>Phân tích ANOVA</a:t>
              </a:r>
              <a:r>
                <a:rPr lang="en-US" sz="2000">
                  <a:solidFill>
                    <a:srgbClr val="000000"/>
                  </a:solidFill>
                  <a:latin typeface="Montserrat"/>
                  <a:ea typeface="Montserrat"/>
                  <a:cs typeface="Montserrat"/>
                  <a:sym typeface="Montserrat"/>
                </a:rPr>
                <a:t>: </a:t>
              </a:r>
              <a:r>
                <a:rPr lang="en-US" sz="2000">
                  <a:solidFill>
                    <a:srgbClr val="000000"/>
                  </a:solidFill>
                  <a:latin typeface="Montserrat"/>
                  <a:ea typeface="Montserrat"/>
                  <a:cs typeface="Montserrat"/>
                  <a:sym typeface="Montserrat"/>
                </a:rPr>
                <a:t>Company Name, job_simplified, seniority, Headquarters, Location, job_state, Industry, Type of ownership, Sector, Revenue, Size, Rating Category</a:t>
              </a:r>
            </a:p>
          </p:txBody>
        </p:sp>
        <p:sp>
          <p:nvSpPr>
            <p:cNvPr name="TextBox 28" id="28"/>
            <p:cNvSpPr txBox="true"/>
            <p:nvPr/>
          </p:nvSpPr>
          <p:spPr>
            <a:xfrm rot="0">
              <a:off x="0" y="695325"/>
              <a:ext cx="8495605" cy="910167"/>
            </a:xfrm>
            <a:prstGeom prst="rect">
              <a:avLst/>
            </a:prstGeom>
          </p:spPr>
          <p:txBody>
            <a:bodyPr anchor="t" rtlCol="false" tIns="0" lIns="0" bIns="0" rIns="0">
              <a:spAutoFit/>
            </a:bodyPr>
            <a:lstStyle/>
            <a:p>
              <a:pPr algn="l">
                <a:lnSpc>
                  <a:spcPts val="2800"/>
                </a:lnSpc>
              </a:pPr>
              <a:r>
                <a:rPr lang="en-US" sz="2000" b="true">
                  <a:solidFill>
                    <a:srgbClr val="000000"/>
                  </a:solidFill>
                  <a:latin typeface="Montserrat Bold"/>
                  <a:ea typeface="Montserrat Bold"/>
                  <a:cs typeface="Montserrat Bold"/>
                  <a:sym typeface="Montserrat Bold"/>
                </a:rPr>
                <a:t>Correlation Matrix</a:t>
              </a:r>
              <a:r>
                <a:rPr lang="en-US" sz="2000">
                  <a:solidFill>
                    <a:srgbClr val="000000"/>
                  </a:solidFill>
                  <a:latin typeface="Montserrat"/>
                  <a:ea typeface="Montserrat"/>
                  <a:cs typeface="Montserrat"/>
                  <a:sym typeface="Montserrat"/>
                </a:rPr>
                <a:t>: Python_yn, Spark, AWS_yn, Average Salary</a:t>
              </a:r>
            </a:p>
          </p:txBody>
        </p:sp>
      </p:grpSp>
      <p:sp>
        <p:nvSpPr>
          <p:cNvPr name="TextBox 29" id="29"/>
          <p:cNvSpPr txBox="true"/>
          <p:nvPr/>
        </p:nvSpPr>
        <p:spPr>
          <a:xfrm rot="0">
            <a:off x="1073388" y="562918"/>
            <a:ext cx="6005395" cy="762000"/>
          </a:xfrm>
          <a:prstGeom prst="rect">
            <a:avLst/>
          </a:prstGeom>
        </p:spPr>
        <p:txBody>
          <a:bodyPr anchor="t" rtlCol="false" tIns="0" lIns="0" bIns="0" rIns="0">
            <a:spAutoFit/>
          </a:bodyPr>
          <a:lstStyle/>
          <a:p>
            <a:pPr algn="l">
              <a:lnSpc>
                <a:spcPts val="6000"/>
              </a:lnSpc>
            </a:pPr>
            <a:r>
              <a:rPr lang="en-US" sz="5000" b="true">
                <a:solidFill>
                  <a:srgbClr val="000000"/>
                </a:solidFill>
                <a:latin typeface="Montserrat Bold"/>
                <a:ea typeface="Montserrat Bold"/>
                <a:cs typeface="Montserrat Bold"/>
                <a:sym typeface="Montserrat Bold"/>
              </a:rPr>
              <a:t>Feature Selection</a:t>
            </a:r>
          </a:p>
        </p:txBody>
      </p:sp>
      <p:sp>
        <p:nvSpPr>
          <p:cNvPr name="TextBox 30" id="30"/>
          <p:cNvSpPr txBox="true"/>
          <p:nvPr/>
        </p:nvSpPr>
        <p:spPr>
          <a:xfrm rot="0">
            <a:off x="17643682" y="9702155"/>
            <a:ext cx="499946" cy="381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20</a:t>
            </a:r>
          </a:p>
        </p:txBody>
      </p:sp>
    </p:spTree>
  </p:cSld>
  <p:clrMapOvr>
    <a:masterClrMapping/>
  </p:clrMapOvr>
  <p:transition spd="fast">
    <p:wipe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3839" y="-3143592"/>
            <a:ext cx="19904611" cy="17992492"/>
            <a:chOff x="0" y="0"/>
            <a:chExt cx="26539481" cy="23989989"/>
          </a:xfrm>
        </p:grpSpPr>
        <p:sp>
          <p:nvSpPr>
            <p:cNvPr name="Freeform 3" id="3"/>
            <p:cNvSpPr/>
            <p:nvPr/>
          </p:nvSpPr>
          <p:spPr>
            <a:xfrm flipH="true" flipV="false" rot="-8671297">
              <a:off x="1488002" y="5662310"/>
              <a:ext cx="23563477" cy="12665369"/>
            </a:xfrm>
            <a:custGeom>
              <a:avLst/>
              <a:gdLst/>
              <a:ahLst/>
              <a:cxnLst/>
              <a:rect r="r" b="b" t="t" l="l"/>
              <a:pathLst>
                <a:path h="12665369" w="23563477">
                  <a:moveTo>
                    <a:pt x="23563477" y="0"/>
                  </a:moveTo>
                  <a:lnTo>
                    <a:pt x="0" y="0"/>
                  </a:lnTo>
                  <a:lnTo>
                    <a:pt x="0" y="12665369"/>
                  </a:lnTo>
                  <a:lnTo>
                    <a:pt x="23563477" y="12665369"/>
                  </a:lnTo>
                  <a:lnTo>
                    <a:pt x="23563477"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567099">
              <a:off x="883584" y="3254389"/>
              <a:ext cx="1164134" cy="2699440"/>
            </a:xfrm>
            <a:custGeom>
              <a:avLst/>
              <a:gdLst/>
              <a:ahLst/>
              <a:cxnLst/>
              <a:rect r="r" b="b" t="t" l="l"/>
              <a:pathLst>
                <a:path h="2699440" w="1164134">
                  <a:moveTo>
                    <a:pt x="1164133" y="2699440"/>
                  </a:moveTo>
                  <a:lnTo>
                    <a:pt x="0" y="2699440"/>
                  </a:lnTo>
                  <a:lnTo>
                    <a:pt x="0" y="0"/>
                  </a:lnTo>
                  <a:lnTo>
                    <a:pt x="1164133" y="0"/>
                  </a:lnTo>
                  <a:lnTo>
                    <a:pt x="1164133" y="269944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1567099">
              <a:off x="1138371" y="15532739"/>
              <a:ext cx="1164134" cy="2699440"/>
            </a:xfrm>
            <a:custGeom>
              <a:avLst/>
              <a:gdLst/>
              <a:ahLst/>
              <a:cxnLst/>
              <a:rect r="r" b="b" t="t" l="l"/>
              <a:pathLst>
                <a:path h="2699440" w="1164134">
                  <a:moveTo>
                    <a:pt x="1164134" y="2699440"/>
                  </a:moveTo>
                  <a:lnTo>
                    <a:pt x="0" y="2699440"/>
                  </a:lnTo>
                  <a:lnTo>
                    <a:pt x="0" y="0"/>
                  </a:lnTo>
                  <a:lnTo>
                    <a:pt x="1164134" y="0"/>
                  </a:lnTo>
                  <a:lnTo>
                    <a:pt x="1164134" y="269944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68484" y="3382990"/>
              <a:ext cx="3058870" cy="2722395"/>
            </a:xfrm>
            <a:custGeom>
              <a:avLst/>
              <a:gdLst/>
              <a:ahLst/>
              <a:cxnLst/>
              <a:rect r="r" b="b" t="t" l="l"/>
              <a:pathLst>
                <a:path h="2722395" w="3058870">
                  <a:moveTo>
                    <a:pt x="0" y="0"/>
                  </a:moveTo>
                  <a:lnTo>
                    <a:pt x="3058870" y="0"/>
                  </a:lnTo>
                  <a:lnTo>
                    <a:pt x="3058870" y="2722395"/>
                  </a:lnTo>
                  <a:lnTo>
                    <a:pt x="0" y="2722395"/>
                  </a:lnTo>
                  <a:lnTo>
                    <a:pt x="0" y="0"/>
                  </a:lnTo>
                  <a:close/>
                </a:path>
              </a:pathLst>
            </a:custGeom>
            <a:blipFill>
              <a:blip r:embed="rId6">
                <a:alphaModFix amt="26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422689" y="3279765"/>
              <a:ext cx="2565495" cy="2283291"/>
            </a:xfrm>
            <a:custGeom>
              <a:avLst/>
              <a:gdLst/>
              <a:ahLst/>
              <a:cxnLst/>
              <a:rect r="r" b="b" t="t" l="l"/>
              <a:pathLst>
                <a:path h="2283291" w="2565495">
                  <a:moveTo>
                    <a:pt x="0" y="0"/>
                  </a:moveTo>
                  <a:lnTo>
                    <a:pt x="2565495" y="0"/>
                  </a:lnTo>
                  <a:lnTo>
                    <a:pt x="2565495" y="2283291"/>
                  </a:lnTo>
                  <a:lnTo>
                    <a:pt x="0" y="2283291"/>
                  </a:lnTo>
                  <a:lnTo>
                    <a:pt x="0" y="0"/>
                  </a:lnTo>
                  <a:close/>
                </a:path>
              </a:pathLst>
            </a:custGeom>
            <a:blipFill>
              <a:blip r:embed="rId6">
                <a:alphaModFix amt="26000"/>
                <a:extLst>
                  <a:ext uri="{96DAC541-7B7A-43D3-8B79-37D633B846F1}">
                    <asvg:svgBlip xmlns:asvg="http://schemas.microsoft.com/office/drawing/2016/SVG/main" r:embed="rId7"/>
                  </a:ext>
                </a:extLst>
              </a:blip>
              <a:stretch>
                <a:fillRect l="0" t="0" r="0" b="0"/>
              </a:stretch>
            </a:blipFill>
          </p:spPr>
        </p:sp>
      </p:grpSp>
      <p:grpSp>
        <p:nvGrpSpPr>
          <p:cNvPr name="Group 8" id="8"/>
          <p:cNvGrpSpPr/>
          <p:nvPr/>
        </p:nvGrpSpPr>
        <p:grpSpPr>
          <a:xfrm rot="0">
            <a:off x="17594559" y="9593559"/>
            <a:ext cx="598191" cy="5981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1" id="11"/>
          <p:cNvSpPr txBox="true"/>
          <p:nvPr/>
        </p:nvSpPr>
        <p:spPr>
          <a:xfrm rot="0">
            <a:off x="17643682" y="9702155"/>
            <a:ext cx="499946" cy="381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21</a:t>
            </a:r>
          </a:p>
        </p:txBody>
      </p:sp>
      <p:grpSp>
        <p:nvGrpSpPr>
          <p:cNvPr name="Group 12" id="12"/>
          <p:cNvGrpSpPr/>
          <p:nvPr/>
        </p:nvGrpSpPr>
        <p:grpSpPr>
          <a:xfrm rot="0">
            <a:off x="1040252" y="3629025"/>
            <a:ext cx="16219048" cy="3086100"/>
            <a:chOff x="0" y="0"/>
            <a:chExt cx="21625397" cy="4114800"/>
          </a:xfrm>
        </p:grpSpPr>
        <p:sp>
          <p:nvSpPr>
            <p:cNvPr name="AutoShape 13" id="13"/>
            <p:cNvSpPr/>
            <p:nvPr/>
          </p:nvSpPr>
          <p:spPr>
            <a:xfrm>
              <a:off x="12360275" y="4076700"/>
              <a:ext cx="9265123" cy="0"/>
            </a:xfrm>
            <a:prstGeom prst="line">
              <a:avLst/>
            </a:prstGeom>
            <a:ln cap="flat" w="76200">
              <a:solidFill>
                <a:srgbClr val="C7ED2E"/>
              </a:solidFill>
              <a:prstDash val="solid"/>
              <a:headEnd type="none" len="sm" w="sm"/>
              <a:tailEnd type="none" len="sm" w="sm"/>
            </a:ln>
          </p:spPr>
        </p:sp>
        <p:grpSp>
          <p:nvGrpSpPr>
            <p:cNvPr name="Group 14" id="14"/>
            <p:cNvGrpSpPr/>
            <p:nvPr/>
          </p:nvGrpSpPr>
          <p:grpSpPr>
            <a:xfrm rot="0">
              <a:off x="0" y="147588"/>
              <a:ext cx="10120565" cy="839184"/>
              <a:chOff x="0" y="0"/>
              <a:chExt cx="1671129" cy="138568"/>
            </a:xfrm>
          </p:grpSpPr>
          <p:sp>
            <p:nvSpPr>
              <p:cNvPr name="Freeform 15" id="15"/>
              <p:cNvSpPr/>
              <p:nvPr/>
            </p:nvSpPr>
            <p:spPr>
              <a:xfrm flipH="false" flipV="false" rot="0">
                <a:off x="0" y="0"/>
                <a:ext cx="1671129" cy="138568"/>
              </a:xfrm>
              <a:custGeom>
                <a:avLst/>
                <a:gdLst/>
                <a:ahLst/>
                <a:cxnLst/>
                <a:rect r="r" b="b" t="t" l="l"/>
                <a:pathLst>
                  <a:path h="138568" w="1671129">
                    <a:moveTo>
                      <a:pt x="0" y="0"/>
                    </a:moveTo>
                    <a:lnTo>
                      <a:pt x="1671129" y="0"/>
                    </a:lnTo>
                    <a:lnTo>
                      <a:pt x="1671129" y="138568"/>
                    </a:lnTo>
                    <a:lnTo>
                      <a:pt x="0" y="138568"/>
                    </a:lnTo>
                    <a:close/>
                  </a:path>
                </a:pathLst>
              </a:custGeom>
              <a:solidFill>
                <a:srgbClr val="C7ED2E"/>
              </a:solidFill>
            </p:spPr>
          </p:sp>
          <p:sp>
            <p:nvSpPr>
              <p:cNvPr name="TextBox 16" id="16"/>
              <p:cNvSpPr txBox="true"/>
              <p:nvPr/>
            </p:nvSpPr>
            <p:spPr>
              <a:xfrm>
                <a:off x="0" y="-38100"/>
                <a:ext cx="1671129" cy="176668"/>
              </a:xfrm>
              <a:prstGeom prst="rect">
                <a:avLst/>
              </a:prstGeom>
            </p:spPr>
            <p:txBody>
              <a:bodyPr anchor="ctr" rtlCol="false" tIns="60771" lIns="60771" bIns="60771" rIns="60771"/>
              <a:lstStyle/>
              <a:p>
                <a:pPr algn="ctr">
                  <a:lnSpc>
                    <a:spcPts val="2659"/>
                  </a:lnSpc>
                  <a:spcBef>
                    <a:spcPct val="0"/>
                  </a:spcBef>
                </a:pPr>
              </a:p>
            </p:txBody>
          </p:sp>
        </p:grpSp>
        <p:grpSp>
          <p:nvGrpSpPr>
            <p:cNvPr name="Group 17" id="17"/>
            <p:cNvGrpSpPr/>
            <p:nvPr/>
          </p:nvGrpSpPr>
          <p:grpSpPr>
            <a:xfrm rot="0">
              <a:off x="0" y="2217273"/>
              <a:ext cx="11781840" cy="1821327"/>
              <a:chOff x="0" y="0"/>
              <a:chExt cx="1945442" cy="300741"/>
            </a:xfrm>
          </p:grpSpPr>
          <p:sp>
            <p:nvSpPr>
              <p:cNvPr name="Freeform 18" id="18"/>
              <p:cNvSpPr/>
              <p:nvPr/>
            </p:nvSpPr>
            <p:spPr>
              <a:xfrm flipH="false" flipV="false" rot="0">
                <a:off x="0" y="0"/>
                <a:ext cx="1945442" cy="300741"/>
              </a:xfrm>
              <a:custGeom>
                <a:avLst/>
                <a:gdLst/>
                <a:ahLst/>
                <a:cxnLst/>
                <a:rect r="r" b="b" t="t" l="l"/>
                <a:pathLst>
                  <a:path h="300741" w="1945442">
                    <a:moveTo>
                      <a:pt x="0" y="0"/>
                    </a:moveTo>
                    <a:lnTo>
                      <a:pt x="1945442" y="0"/>
                    </a:lnTo>
                    <a:lnTo>
                      <a:pt x="1945442" y="300741"/>
                    </a:lnTo>
                    <a:lnTo>
                      <a:pt x="0" y="300741"/>
                    </a:lnTo>
                    <a:close/>
                  </a:path>
                </a:pathLst>
              </a:custGeom>
              <a:solidFill>
                <a:srgbClr val="000000">
                  <a:alpha val="0"/>
                </a:srgbClr>
              </a:solidFill>
              <a:ln w="19050" cap="sq">
                <a:solidFill>
                  <a:srgbClr val="000000"/>
                </a:solidFill>
                <a:prstDash val="dash"/>
                <a:miter/>
              </a:ln>
            </p:spPr>
          </p:sp>
          <p:sp>
            <p:nvSpPr>
              <p:cNvPr name="TextBox 19" id="19"/>
              <p:cNvSpPr txBox="true"/>
              <p:nvPr/>
            </p:nvSpPr>
            <p:spPr>
              <a:xfrm>
                <a:off x="0" y="-38100"/>
                <a:ext cx="1945442" cy="338841"/>
              </a:xfrm>
              <a:prstGeom prst="rect">
                <a:avLst/>
              </a:prstGeom>
            </p:spPr>
            <p:txBody>
              <a:bodyPr anchor="ctr" rtlCol="false" tIns="60771" lIns="60771" bIns="60771" rIns="60771"/>
              <a:lstStyle/>
              <a:p>
                <a:pPr algn="ctr">
                  <a:lnSpc>
                    <a:spcPts val="2659"/>
                  </a:lnSpc>
                  <a:spcBef>
                    <a:spcPct val="0"/>
                  </a:spcBef>
                </a:pPr>
              </a:p>
            </p:txBody>
          </p:sp>
        </p:grpSp>
        <p:sp>
          <p:nvSpPr>
            <p:cNvPr name="TextBox 20" id="20"/>
            <p:cNvSpPr txBox="true"/>
            <p:nvPr/>
          </p:nvSpPr>
          <p:spPr>
            <a:xfrm rot="0">
              <a:off x="0" y="9525"/>
              <a:ext cx="21625397" cy="4029075"/>
            </a:xfrm>
            <a:prstGeom prst="rect">
              <a:avLst/>
            </a:prstGeom>
          </p:spPr>
          <p:txBody>
            <a:bodyPr anchor="t" rtlCol="false" tIns="0" lIns="0" bIns="0" rIns="0">
              <a:spAutoFit/>
            </a:bodyPr>
            <a:lstStyle/>
            <a:p>
              <a:pPr algn="l">
                <a:lnSpc>
                  <a:spcPts val="11999"/>
                </a:lnSpc>
              </a:pPr>
              <a:r>
                <a:rPr lang="en-US" sz="9999" b="true">
                  <a:solidFill>
                    <a:srgbClr val="000000"/>
                  </a:solidFill>
                  <a:latin typeface="Montserrat Bold"/>
                  <a:ea typeface="Montserrat Bold"/>
                  <a:cs typeface="Montserrat Bold"/>
                  <a:sym typeface="Montserrat Bold"/>
                </a:rPr>
                <a:t>Data Modeling &amp; Performance Evaluation</a:t>
              </a:r>
            </a:p>
          </p:txBody>
        </p:sp>
      </p:grpSp>
    </p:spTree>
  </p:cSld>
  <p:clrMapOvr>
    <a:masterClrMapping/>
  </p:clrMapOvr>
  <p:transition spd="fast">
    <p:wipe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63502"/>
            <a:ext cx="18858010" cy="11658322"/>
            <a:chOff x="0" y="0"/>
            <a:chExt cx="25144014" cy="15544430"/>
          </a:xfrm>
        </p:grpSpPr>
        <p:sp>
          <p:nvSpPr>
            <p:cNvPr name="Freeform 3" id="3"/>
            <p:cNvSpPr/>
            <p:nvPr/>
          </p:nvSpPr>
          <p:spPr>
            <a:xfrm flipH="false" flipV="false" rot="0">
              <a:off x="129748" y="13185092"/>
              <a:ext cx="1034386" cy="1031800"/>
            </a:xfrm>
            <a:custGeom>
              <a:avLst/>
              <a:gdLst/>
              <a:ahLst/>
              <a:cxnLst/>
              <a:rect r="r" b="b" t="t" l="l"/>
              <a:pathLst>
                <a:path h="1031800" w="1034386">
                  <a:moveTo>
                    <a:pt x="0" y="0"/>
                  </a:moveTo>
                  <a:lnTo>
                    <a:pt x="1034386" y="0"/>
                  </a:lnTo>
                  <a:lnTo>
                    <a:pt x="1034386" y="1031800"/>
                  </a:lnTo>
                  <a:lnTo>
                    <a:pt x="0" y="1031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34799" y="610921"/>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593002" y="7977455"/>
              <a:ext cx="11826134" cy="6356547"/>
            </a:xfrm>
            <a:custGeom>
              <a:avLst/>
              <a:gdLst/>
              <a:ahLst/>
              <a:cxnLst/>
              <a:rect r="r" b="b" t="t" l="l"/>
              <a:pathLst>
                <a:path h="6356547" w="11826134">
                  <a:moveTo>
                    <a:pt x="11826134" y="0"/>
                  </a:moveTo>
                  <a:lnTo>
                    <a:pt x="0" y="0"/>
                  </a:lnTo>
                  <a:lnTo>
                    <a:pt x="0" y="6356547"/>
                  </a:lnTo>
                  <a:lnTo>
                    <a:pt x="11826134" y="6356547"/>
                  </a:lnTo>
                  <a:lnTo>
                    <a:pt x="11826134"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0">
              <a:off x="0" y="618002"/>
              <a:ext cx="1164134" cy="2699440"/>
            </a:xfrm>
            <a:custGeom>
              <a:avLst/>
              <a:gdLst/>
              <a:ahLst/>
              <a:cxnLst/>
              <a:rect r="r" b="b" t="t" l="l"/>
              <a:pathLst>
                <a:path h="2699440" w="1164134">
                  <a:moveTo>
                    <a:pt x="1164134" y="2699441"/>
                  </a:moveTo>
                  <a:lnTo>
                    <a:pt x="0" y="2699441"/>
                  </a:lnTo>
                  <a:lnTo>
                    <a:pt x="0" y="0"/>
                  </a:lnTo>
                  <a:lnTo>
                    <a:pt x="1164134" y="0"/>
                  </a:lnTo>
                  <a:lnTo>
                    <a:pt x="1164134" y="2699441"/>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6592054">
              <a:off x="21389303" y="11228006"/>
              <a:ext cx="2132951" cy="4945973"/>
            </a:xfrm>
            <a:custGeom>
              <a:avLst/>
              <a:gdLst/>
              <a:ahLst/>
              <a:cxnLst/>
              <a:rect r="r" b="b" t="t" l="l"/>
              <a:pathLst>
                <a:path h="4945973" w="2132951">
                  <a:moveTo>
                    <a:pt x="2132951" y="4945973"/>
                  </a:moveTo>
                  <a:lnTo>
                    <a:pt x="0" y="4945973"/>
                  </a:lnTo>
                  <a:lnTo>
                    <a:pt x="0" y="0"/>
                  </a:lnTo>
                  <a:lnTo>
                    <a:pt x="2132951" y="0"/>
                  </a:lnTo>
                  <a:lnTo>
                    <a:pt x="2132951" y="4945973"/>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0842631" y="1061030"/>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575376" y="618002"/>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628063" y="0"/>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927827" y="2268419"/>
            <a:ext cx="16432345" cy="6798883"/>
          </a:xfrm>
          <a:custGeom>
            <a:avLst/>
            <a:gdLst/>
            <a:ahLst/>
            <a:cxnLst/>
            <a:rect r="r" b="b" t="t" l="l"/>
            <a:pathLst>
              <a:path h="6798883" w="16432345">
                <a:moveTo>
                  <a:pt x="0" y="0"/>
                </a:moveTo>
                <a:lnTo>
                  <a:pt x="16432346" y="0"/>
                </a:lnTo>
                <a:lnTo>
                  <a:pt x="16432346" y="6798883"/>
                </a:lnTo>
                <a:lnTo>
                  <a:pt x="0" y="6798883"/>
                </a:lnTo>
                <a:lnTo>
                  <a:pt x="0" y="0"/>
                </a:lnTo>
                <a:close/>
              </a:path>
            </a:pathLst>
          </a:custGeom>
          <a:blipFill>
            <a:blip r:embed="rId10"/>
            <a:stretch>
              <a:fillRect l="0" t="0" r="0" b="0"/>
            </a:stretch>
          </a:blipFill>
        </p:spPr>
      </p:sp>
      <p:grpSp>
        <p:nvGrpSpPr>
          <p:cNvPr name="Group 12" id="12"/>
          <p:cNvGrpSpPr/>
          <p:nvPr/>
        </p:nvGrpSpPr>
        <p:grpSpPr>
          <a:xfrm rot="0">
            <a:off x="1028700" y="562918"/>
            <a:ext cx="12767668" cy="819150"/>
            <a:chOff x="0" y="0"/>
            <a:chExt cx="17023557" cy="1092200"/>
          </a:xfrm>
        </p:grpSpPr>
        <p:grpSp>
          <p:nvGrpSpPr>
            <p:cNvPr name="Group 13" id="13"/>
            <p:cNvGrpSpPr/>
            <p:nvPr/>
          </p:nvGrpSpPr>
          <p:grpSpPr>
            <a:xfrm rot="0">
              <a:off x="0" y="80725"/>
              <a:ext cx="2313231" cy="408416"/>
              <a:chOff x="0" y="0"/>
              <a:chExt cx="381966" cy="67438"/>
            </a:xfrm>
          </p:grpSpPr>
          <p:sp>
            <p:nvSpPr>
              <p:cNvPr name="Freeform 14" id="14"/>
              <p:cNvSpPr/>
              <p:nvPr/>
            </p:nvSpPr>
            <p:spPr>
              <a:xfrm flipH="false" flipV="false" rot="0">
                <a:off x="0" y="0"/>
                <a:ext cx="381966" cy="67438"/>
              </a:xfrm>
              <a:custGeom>
                <a:avLst/>
                <a:gdLst/>
                <a:ahLst/>
                <a:cxnLst/>
                <a:rect r="r" b="b" t="t" l="l"/>
                <a:pathLst>
                  <a:path h="67438" w="381966">
                    <a:moveTo>
                      <a:pt x="0" y="0"/>
                    </a:moveTo>
                    <a:lnTo>
                      <a:pt x="381966" y="0"/>
                    </a:lnTo>
                    <a:lnTo>
                      <a:pt x="381966" y="67438"/>
                    </a:lnTo>
                    <a:lnTo>
                      <a:pt x="0" y="67438"/>
                    </a:lnTo>
                    <a:close/>
                  </a:path>
                </a:pathLst>
              </a:custGeom>
              <a:solidFill>
                <a:srgbClr val="C7ED2E"/>
              </a:solidFill>
            </p:spPr>
          </p:sp>
          <p:sp>
            <p:nvSpPr>
              <p:cNvPr name="TextBox 15" id="15"/>
              <p:cNvSpPr txBox="true"/>
              <p:nvPr/>
            </p:nvSpPr>
            <p:spPr>
              <a:xfrm>
                <a:off x="0" y="-38100"/>
                <a:ext cx="381966" cy="105538"/>
              </a:xfrm>
              <a:prstGeom prst="rect">
                <a:avLst/>
              </a:prstGeom>
            </p:spPr>
            <p:txBody>
              <a:bodyPr anchor="ctr" rtlCol="false" tIns="60771" lIns="60771" bIns="60771" rIns="60771"/>
              <a:lstStyle/>
              <a:p>
                <a:pPr algn="ctr">
                  <a:lnSpc>
                    <a:spcPts val="2659"/>
                  </a:lnSpc>
                  <a:spcBef>
                    <a:spcPct val="0"/>
                  </a:spcBef>
                </a:pPr>
              </a:p>
            </p:txBody>
          </p:sp>
        </p:grpSp>
        <p:grpSp>
          <p:nvGrpSpPr>
            <p:cNvPr name="Group 16" id="16"/>
            <p:cNvGrpSpPr/>
            <p:nvPr/>
          </p:nvGrpSpPr>
          <p:grpSpPr>
            <a:xfrm rot="0">
              <a:off x="2406128" y="80725"/>
              <a:ext cx="4286200" cy="895794"/>
              <a:chOff x="0" y="0"/>
              <a:chExt cx="707746" cy="147915"/>
            </a:xfrm>
          </p:grpSpPr>
          <p:sp>
            <p:nvSpPr>
              <p:cNvPr name="Freeform 17" id="17"/>
              <p:cNvSpPr/>
              <p:nvPr/>
            </p:nvSpPr>
            <p:spPr>
              <a:xfrm flipH="false" flipV="false" rot="0">
                <a:off x="0" y="0"/>
                <a:ext cx="707746" cy="147915"/>
              </a:xfrm>
              <a:custGeom>
                <a:avLst/>
                <a:gdLst/>
                <a:ahLst/>
                <a:cxnLst/>
                <a:rect r="r" b="b" t="t" l="l"/>
                <a:pathLst>
                  <a:path h="147915" w="707746">
                    <a:moveTo>
                      <a:pt x="0" y="0"/>
                    </a:moveTo>
                    <a:lnTo>
                      <a:pt x="707746" y="0"/>
                    </a:lnTo>
                    <a:lnTo>
                      <a:pt x="707746" y="147915"/>
                    </a:lnTo>
                    <a:lnTo>
                      <a:pt x="0" y="147915"/>
                    </a:lnTo>
                    <a:close/>
                  </a:path>
                </a:pathLst>
              </a:custGeom>
              <a:solidFill>
                <a:srgbClr val="000000">
                  <a:alpha val="0"/>
                </a:srgbClr>
              </a:solidFill>
              <a:ln w="19050" cap="sq">
                <a:solidFill>
                  <a:srgbClr val="000000"/>
                </a:solidFill>
                <a:prstDash val="dash"/>
                <a:miter/>
              </a:ln>
            </p:spPr>
          </p:sp>
          <p:sp>
            <p:nvSpPr>
              <p:cNvPr name="TextBox 18" id="18"/>
              <p:cNvSpPr txBox="true"/>
              <p:nvPr/>
            </p:nvSpPr>
            <p:spPr>
              <a:xfrm>
                <a:off x="0" y="-38100"/>
                <a:ext cx="707746" cy="186015"/>
              </a:xfrm>
              <a:prstGeom prst="rect">
                <a:avLst/>
              </a:prstGeom>
            </p:spPr>
            <p:txBody>
              <a:bodyPr anchor="ctr" rtlCol="false" tIns="60771" lIns="60771" bIns="60771" rIns="60771"/>
              <a:lstStyle/>
              <a:p>
                <a:pPr algn="ctr">
                  <a:lnSpc>
                    <a:spcPts val="2659"/>
                  </a:lnSpc>
                  <a:spcBef>
                    <a:spcPct val="0"/>
                  </a:spcBef>
                </a:pPr>
              </a:p>
            </p:txBody>
          </p:sp>
        </p:grpSp>
        <p:sp>
          <p:nvSpPr>
            <p:cNvPr name="AutoShape 19" id="19"/>
            <p:cNvSpPr/>
            <p:nvPr/>
          </p:nvSpPr>
          <p:spPr>
            <a:xfrm flipV="true">
              <a:off x="7462506" y="1016000"/>
              <a:ext cx="9560900" cy="38100"/>
            </a:xfrm>
            <a:prstGeom prst="line">
              <a:avLst/>
            </a:prstGeom>
            <a:ln cap="flat" w="76200">
              <a:solidFill>
                <a:srgbClr val="C7ED2E"/>
              </a:solidFill>
              <a:prstDash val="solid"/>
              <a:headEnd type="none" len="sm" w="sm"/>
              <a:tailEnd type="none" len="sm" w="sm"/>
            </a:ln>
          </p:spPr>
        </p:sp>
        <p:sp>
          <p:nvSpPr>
            <p:cNvPr name="TextBox 20" id="20"/>
            <p:cNvSpPr txBox="true"/>
            <p:nvPr/>
          </p:nvSpPr>
          <p:spPr>
            <a:xfrm rot="0">
              <a:off x="113111" y="0"/>
              <a:ext cx="16910294" cy="1016000"/>
            </a:xfrm>
            <a:prstGeom prst="rect">
              <a:avLst/>
            </a:prstGeom>
          </p:spPr>
          <p:txBody>
            <a:bodyPr anchor="t" rtlCol="false" tIns="0" lIns="0" bIns="0" rIns="0">
              <a:spAutoFit/>
            </a:bodyPr>
            <a:lstStyle/>
            <a:p>
              <a:pPr algn="l">
                <a:lnSpc>
                  <a:spcPts val="6000"/>
                </a:lnSpc>
              </a:pPr>
              <a:r>
                <a:rPr lang="en-US" sz="5000" b="true">
                  <a:solidFill>
                    <a:srgbClr val="000000"/>
                  </a:solidFill>
                  <a:latin typeface="Montserrat Bold"/>
                  <a:ea typeface="Montserrat Bold"/>
                  <a:cs typeface="Montserrat Bold"/>
                  <a:sym typeface="Montserrat Bold"/>
                </a:rPr>
                <a:t>Data Modeling - Training &amp; Evaluation</a:t>
              </a:r>
            </a:p>
          </p:txBody>
        </p:sp>
      </p:grpSp>
      <p:grpSp>
        <p:nvGrpSpPr>
          <p:cNvPr name="Group 21" id="21"/>
          <p:cNvGrpSpPr/>
          <p:nvPr/>
        </p:nvGrpSpPr>
        <p:grpSpPr>
          <a:xfrm rot="0">
            <a:off x="17594559" y="9593559"/>
            <a:ext cx="598191" cy="598191"/>
            <a:chOff x="0" y="0"/>
            <a:chExt cx="797587" cy="797587"/>
          </a:xfrm>
        </p:grpSpPr>
        <p:grpSp>
          <p:nvGrpSpPr>
            <p:cNvPr name="Group 22" id="22"/>
            <p:cNvGrpSpPr/>
            <p:nvPr/>
          </p:nvGrpSpPr>
          <p:grpSpPr>
            <a:xfrm rot="0">
              <a:off x="0" y="0"/>
              <a:ext cx="797587" cy="79758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25" id="25"/>
            <p:cNvSpPr txBox="true"/>
            <p:nvPr/>
          </p:nvSpPr>
          <p:spPr>
            <a:xfrm rot="0">
              <a:off x="65496" y="144794"/>
              <a:ext cx="666595"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22</a:t>
              </a:r>
            </a:p>
          </p:txBody>
        </p:sp>
      </p:grpSp>
    </p:spTree>
  </p:cSld>
  <p:clrMapOvr>
    <a:masterClrMapping/>
  </p:clrMapOvr>
  <p:transition spd="fast">
    <p:wipe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63502"/>
            <a:ext cx="18858010" cy="11658322"/>
            <a:chOff x="0" y="0"/>
            <a:chExt cx="25144014" cy="15544430"/>
          </a:xfrm>
        </p:grpSpPr>
        <p:sp>
          <p:nvSpPr>
            <p:cNvPr name="Freeform 3" id="3"/>
            <p:cNvSpPr/>
            <p:nvPr/>
          </p:nvSpPr>
          <p:spPr>
            <a:xfrm flipH="false" flipV="false" rot="0">
              <a:off x="129748" y="13185092"/>
              <a:ext cx="1034386" cy="1031800"/>
            </a:xfrm>
            <a:custGeom>
              <a:avLst/>
              <a:gdLst/>
              <a:ahLst/>
              <a:cxnLst/>
              <a:rect r="r" b="b" t="t" l="l"/>
              <a:pathLst>
                <a:path h="1031800" w="1034386">
                  <a:moveTo>
                    <a:pt x="0" y="0"/>
                  </a:moveTo>
                  <a:lnTo>
                    <a:pt x="1034386" y="0"/>
                  </a:lnTo>
                  <a:lnTo>
                    <a:pt x="1034386" y="1031800"/>
                  </a:lnTo>
                  <a:lnTo>
                    <a:pt x="0" y="1031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34799" y="610921"/>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593002" y="7977455"/>
              <a:ext cx="11826134" cy="6356547"/>
            </a:xfrm>
            <a:custGeom>
              <a:avLst/>
              <a:gdLst/>
              <a:ahLst/>
              <a:cxnLst/>
              <a:rect r="r" b="b" t="t" l="l"/>
              <a:pathLst>
                <a:path h="6356547" w="11826134">
                  <a:moveTo>
                    <a:pt x="11826134" y="0"/>
                  </a:moveTo>
                  <a:lnTo>
                    <a:pt x="0" y="0"/>
                  </a:lnTo>
                  <a:lnTo>
                    <a:pt x="0" y="6356547"/>
                  </a:lnTo>
                  <a:lnTo>
                    <a:pt x="11826134" y="6356547"/>
                  </a:lnTo>
                  <a:lnTo>
                    <a:pt x="11826134"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0">
              <a:off x="0" y="618002"/>
              <a:ext cx="1164134" cy="2699440"/>
            </a:xfrm>
            <a:custGeom>
              <a:avLst/>
              <a:gdLst/>
              <a:ahLst/>
              <a:cxnLst/>
              <a:rect r="r" b="b" t="t" l="l"/>
              <a:pathLst>
                <a:path h="2699440" w="1164134">
                  <a:moveTo>
                    <a:pt x="1164134" y="2699441"/>
                  </a:moveTo>
                  <a:lnTo>
                    <a:pt x="0" y="2699441"/>
                  </a:lnTo>
                  <a:lnTo>
                    <a:pt x="0" y="0"/>
                  </a:lnTo>
                  <a:lnTo>
                    <a:pt x="1164134" y="0"/>
                  </a:lnTo>
                  <a:lnTo>
                    <a:pt x="1164134" y="2699441"/>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6592054">
              <a:off x="21389303" y="11228006"/>
              <a:ext cx="2132951" cy="4945973"/>
            </a:xfrm>
            <a:custGeom>
              <a:avLst/>
              <a:gdLst/>
              <a:ahLst/>
              <a:cxnLst/>
              <a:rect r="r" b="b" t="t" l="l"/>
              <a:pathLst>
                <a:path h="4945973" w="2132951">
                  <a:moveTo>
                    <a:pt x="2132951" y="4945973"/>
                  </a:moveTo>
                  <a:lnTo>
                    <a:pt x="0" y="4945973"/>
                  </a:lnTo>
                  <a:lnTo>
                    <a:pt x="0" y="0"/>
                  </a:lnTo>
                  <a:lnTo>
                    <a:pt x="2132951" y="0"/>
                  </a:lnTo>
                  <a:lnTo>
                    <a:pt x="2132951" y="4945973"/>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0842631" y="1061030"/>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575376" y="618002"/>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628063" y="0"/>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1028700" y="562918"/>
            <a:ext cx="8343366" cy="790575"/>
            <a:chOff x="0" y="0"/>
            <a:chExt cx="11124488" cy="1054100"/>
          </a:xfrm>
        </p:grpSpPr>
        <p:grpSp>
          <p:nvGrpSpPr>
            <p:cNvPr name="Group 12" id="12"/>
            <p:cNvGrpSpPr/>
            <p:nvPr/>
          </p:nvGrpSpPr>
          <p:grpSpPr>
            <a:xfrm rot="0">
              <a:off x="0" y="80725"/>
              <a:ext cx="2313231" cy="408416"/>
              <a:chOff x="0" y="0"/>
              <a:chExt cx="381966" cy="67438"/>
            </a:xfrm>
          </p:grpSpPr>
          <p:sp>
            <p:nvSpPr>
              <p:cNvPr name="Freeform 13" id="13"/>
              <p:cNvSpPr/>
              <p:nvPr/>
            </p:nvSpPr>
            <p:spPr>
              <a:xfrm flipH="false" flipV="false" rot="0">
                <a:off x="0" y="0"/>
                <a:ext cx="381966" cy="67438"/>
              </a:xfrm>
              <a:custGeom>
                <a:avLst/>
                <a:gdLst/>
                <a:ahLst/>
                <a:cxnLst/>
                <a:rect r="r" b="b" t="t" l="l"/>
                <a:pathLst>
                  <a:path h="67438" w="381966">
                    <a:moveTo>
                      <a:pt x="0" y="0"/>
                    </a:moveTo>
                    <a:lnTo>
                      <a:pt x="381966" y="0"/>
                    </a:lnTo>
                    <a:lnTo>
                      <a:pt x="381966" y="67438"/>
                    </a:lnTo>
                    <a:lnTo>
                      <a:pt x="0" y="67438"/>
                    </a:lnTo>
                    <a:close/>
                  </a:path>
                </a:pathLst>
              </a:custGeom>
              <a:solidFill>
                <a:srgbClr val="C7ED2E"/>
              </a:solidFill>
            </p:spPr>
          </p:sp>
          <p:sp>
            <p:nvSpPr>
              <p:cNvPr name="TextBox 14" id="14"/>
              <p:cNvSpPr txBox="true"/>
              <p:nvPr/>
            </p:nvSpPr>
            <p:spPr>
              <a:xfrm>
                <a:off x="0" y="-38100"/>
                <a:ext cx="381966" cy="105538"/>
              </a:xfrm>
              <a:prstGeom prst="rect">
                <a:avLst/>
              </a:prstGeom>
            </p:spPr>
            <p:txBody>
              <a:bodyPr anchor="ctr" rtlCol="false" tIns="60771" lIns="60771" bIns="60771" rIns="60771"/>
              <a:lstStyle/>
              <a:p>
                <a:pPr algn="ctr">
                  <a:lnSpc>
                    <a:spcPts val="2659"/>
                  </a:lnSpc>
                  <a:spcBef>
                    <a:spcPct val="0"/>
                  </a:spcBef>
                </a:pPr>
              </a:p>
            </p:txBody>
          </p:sp>
        </p:grpSp>
        <p:grpSp>
          <p:nvGrpSpPr>
            <p:cNvPr name="Group 15" id="15"/>
            <p:cNvGrpSpPr/>
            <p:nvPr/>
          </p:nvGrpSpPr>
          <p:grpSpPr>
            <a:xfrm rot="0">
              <a:off x="2406128" y="80725"/>
              <a:ext cx="4286200" cy="895794"/>
              <a:chOff x="0" y="0"/>
              <a:chExt cx="707746" cy="147915"/>
            </a:xfrm>
          </p:grpSpPr>
          <p:sp>
            <p:nvSpPr>
              <p:cNvPr name="Freeform 16" id="16"/>
              <p:cNvSpPr/>
              <p:nvPr/>
            </p:nvSpPr>
            <p:spPr>
              <a:xfrm flipH="false" flipV="false" rot="0">
                <a:off x="0" y="0"/>
                <a:ext cx="707746" cy="147915"/>
              </a:xfrm>
              <a:custGeom>
                <a:avLst/>
                <a:gdLst/>
                <a:ahLst/>
                <a:cxnLst/>
                <a:rect r="r" b="b" t="t" l="l"/>
                <a:pathLst>
                  <a:path h="147915" w="707746">
                    <a:moveTo>
                      <a:pt x="0" y="0"/>
                    </a:moveTo>
                    <a:lnTo>
                      <a:pt x="707746" y="0"/>
                    </a:lnTo>
                    <a:lnTo>
                      <a:pt x="707746" y="147915"/>
                    </a:lnTo>
                    <a:lnTo>
                      <a:pt x="0" y="147915"/>
                    </a:lnTo>
                    <a:close/>
                  </a:path>
                </a:pathLst>
              </a:custGeom>
              <a:solidFill>
                <a:srgbClr val="000000">
                  <a:alpha val="0"/>
                </a:srgbClr>
              </a:solidFill>
              <a:ln w="19050" cap="sq">
                <a:solidFill>
                  <a:srgbClr val="000000"/>
                </a:solidFill>
                <a:prstDash val="dash"/>
                <a:miter/>
              </a:ln>
            </p:spPr>
          </p:sp>
          <p:sp>
            <p:nvSpPr>
              <p:cNvPr name="TextBox 17" id="17"/>
              <p:cNvSpPr txBox="true"/>
              <p:nvPr/>
            </p:nvSpPr>
            <p:spPr>
              <a:xfrm>
                <a:off x="0" y="-38100"/>
                <a:ext cx="707746" cy="186015"/>
              </a:xfrm>
              <a:prstGeom prst="rect">
                <a:avLst/>
              </a:prstGeom>
            </p:spPr>
            <p:txBody>
              <a:bodyPr anchor="ctr" rtlCol="false" tIns="60771" lIns="60771" bIns="60771" rIns="60771"/>
              <a:lstStyle/>
              <a:p>
                <a:pPr algn="ctr">
                  <a:lnSpc>
                    <a:spcPts val="2659"/>
                  </a:lnSpc>
                  <a:spcBef>
                    <a:spcPct val="0"/>
                  </a:spcBef>
                </a:pPr>
              </a:p>
            </p:txBody>
          </p:sp>
        </p:grpSp>
        <p:sp>
          <p:nvSpPr>
            <p:cNvPr name="AutoShape 18" id="18"/>
            <p:cNvSpPr/>
            <p:nvPr/>
          </p:nvSpPr>
          <p:spPr>
            <a:xfrm>
              <a:off x="7462308" y="1016000"/>
              <a:ext cx="3662180" cy="0"/>
            </a:xfrm>
            <a:prstGeom prst="line">
              <a:avLst/>
            </a:prstGeom>
            <a:ln cap="flat" w="76200">
              <a:solidFill>
                <a:srgbClr val="C7ED2E"/>
              </a:solidFill>
              <a:prstDash val="solid"/>
              <a:headEnd type="none" len="sm" w="sm"/>
              <a:tailEnd type="none" len="sm" w="sm"/>
            </a:ln>
          </p:spPr>
        </p:sp>
        <p:sp>
          <p:nvSpPr>
            <p:cNvPr name="TextBox 19" id="19"/>
            <p:cNvSpPr txBox="true"/>
            <p:nvPr/>
          </p:nvSpPr>
          <p:spPr>
            <a:xfrm rot="0">
              <a:off x="113111" y="0"/>
              <a:ext cx="11011377" cy="1016000"/>
            </a:xfrm>
            <a:prstGeom prst="rect">
              <a:avLst/>
            </a:prstGeom>
          </p:spPr>
          <p:txBody>
            <a:bodyPr anchor="t" rtlCol="false" tIns="0" lIns="0" bIns="0" rIns="0">
              <a:spAutoFit/>
            </a:bodyPr>
            <a:lstStyle/>
            <a:p>
              <a:pPr algn="l">
                <a:lnSpc>
                  <a:spcPts val="6000"/>
                </a:lnSpc>
              </a:pPr>
              <a:r>
                <a:rPr lang="en-US" sz="5000" b="true">
                  <a:solidFill>
                    <a:srgbClr val="000000"/>
                  </a:solidFill>
                  <a:latin typeface="Montserrat Bold"/>
                  <a:ea typeface="Montserrat Bold"/>
                  <a:cs typeface="Montserrat Bold"/>
                  <a:sym typeface="Montserrat Bold"/>
                </a:rPr>
                <a:t>Data Modeling - Training</a:t>
              </a:r>
            </a:p>
          </p:txBody>
        </p:sp>
      </p:grpSp>
      <p:grpSp>
        <p:nvGrpSpPr>
          <p:cNvPr name="Group 20" id="20"/>
          <p:cNvGrpSpPr/>
          <p:nvPr/>
        </p:nvGrpSpPr>
        <p:grpSpPr>
          <a:xfrm rot="0">
            <a:off x="17594559" y="9593559"/>
            <a:ext cx="598191" cy="598191"/>
            <a:chOff x="0" y="0"/>
            <a:chExt cx="797587" cy="797587"/>
          </a:xfrm>
        </p:grpSpPr>
        <p:grpSp>
          <p:nvGrpSpPr>
            <p:cNvPr name="Group 21" id="21"/>
            <p:cNvGrpSpPr/>
            <p:nvPr/>
          </p:nvGrpSpPr>
          <p:grpSpPr>
            <a:xfrm rot="0">
              <a:off x="0" y="0"/>
              <a:ext cx="797587" cy="79758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24" id="24"/>
            <p:cNvSpPr txBox="true"/>
            <p:nvPr/>
          </p:nvSpPr>
          <p:spPr>
            <a:xfrm rot="0">
              <a:off x="130993" y="144794"/>
              <a:ext cx="535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23</a:t>
              </a:r>
            </a:p>
          </p:txBody>
        </p:sp>
      </p:grpSp>
      <p:grpSp>
        <p:nvGrpSpPr>
          <p:cNvPr name="Group 25" id="25"/>
          <p:cNvGrpSpPr/>
          <p:nvPr/>
        </p:nvGrpSpPr>
        <p:grpSpPr>
          <a:xfrm rot="0">
            <a:off x="1028700" y="1879812"/>
            <a:ext cx="8684156" cy="4805416"/>
            <a:chOff x="0" y="0"/>
            <a:chExt cx="11578875" cy="6407221"/>
          </a:xfrm>
        </p:grpSpPr>
        <p:sp>
          <p:nvSpPr>
            <p:cNvPr name="Freeform 26" id="26"/>
            <p:cNvSpPr/>
            <p:nvPr/>
          </p:nvSpPr>
          <p:spPr>
            <a:xfrm flipH="false" flipV="false" rot="0">
              <a:off x="0" y="977012"/>
              <a:ext cx="11578875" cy="5430208"/>
            </a:xfrm>
            <a:custGeom>
              <a:avLst/>
              <a:gdLst/>
              <a:ahLst/>
              <a:cxnLst/>
              <a:rect r="r" b="b" t="t" l="l"/>
              <a:pathLst>
                <a:path h="5430208" w="11578875">
                  <a:moveTo>
                    <a:pt x="0" y="0"/>
                  </a:moveTo>
                  <a:lnTo>
                    <a:pt x="11578875" y="0"/>
                  </a:lnTo>
                  <a:lnTo>
                    <a:pt x="11578875" y="5430209"/>
                  </a:lnTo>
                  <a:lnTo>
                    <a:pt x="0" y="5430209"/>
                  </a:lnTo>
                  <a:lnTo>
                    <a:pt x="0" y="0"/>
                  </a:lnTo>
                  <a:close/>
                </a:path>
              </a:pathLst>
            </a:custGeom>
            <a:blipFill>
              <a:blip r:embed="rId10"/>
              <a:stretch>
                <a:fillRect l="0" t="0" r="0" b="0"/>
              </a:stretch>
            </a:blipFill>
          </p:spPr>
        </p:sp>
        <p:sp>
          <p:nvSpPr>
            <p:cNvPr name="TextBox 27" id="27"/>
            <p:cNvSpPr txBox="true"/>
            <p:nvPr/>
          </p:nvSpPr>
          <p:spPr>
            <a:xfrm rot="0">
              <a:off x="0" y="-9525"/>
              <a:ext cx="2578100" cy="7207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Training</a:t>
              </a:r>
            </a:p>
          </p:txBody>
        </p:sp>
      </p:grpSp>
      <p:grpSp>
        <p:nvGrpSpPr>
          <p:cNvPr name="Group 28" id="28"/>
          <p:cNvGrpSpPr/>
          <p:nvPr/>
        </p:nvGrpSpPr>
        <p:grpSpPr>
          <a:xfrm rot="0">
            <a:off x="1028700" y="7271541"/>
            <a:ext cx="7158276" cy="1986759"/>
            <a:chOff x="0" y="0"/>
            <a:chExt cx="9544368" cy="2649012"/>
          </a:xfrm>
        </p:grpSpPr>
        <p:sp>
          <p:nvSpPr>
            <p:cNvPr name="Freeform 29" id="29"/>
            <p:cNvSpPr/>
            <p:nvPr/>
          </p:nvSpPr>
          <p:spPr>
            <a:xfrm flipH="false" flipV="false" rot="0">
              <a:off x="0" y="964312"/>
              <a:ext cx="9235401" cy="1684700"/>
            </a:xfrm>
            <a:custGeom>
              <a:avLst/>
              <a:gdLst/>
              <a:ahLst/>
              <a:cxnLst/>
              <a:rect r="r" b="b" t="t" l="l"/>
              <a:pathLst>
                <a:path h="1684700" w="9235401">
                  <a:moveTo>
                    <a:pt x="0" y="0"/>
                  </a:moveTo>
                  <a:lnTo>
                    <a:pt x="9235401" y="0"/>
                  </a:lnTo>
                  <a:lnTo>
                    <a:pt x="9235401" y="1684700"/>
                  </a:lnTo>
                  <a:lnTo>
                    <a:pt x="0" y="1684700"/>
                  </a:lnTo>
                  <a:lnTo>
                    <a:pt x="0" y="0"/>
                  </a:lnTo>
                  <a:close/>
                </a:path>
              </a:pathLst>
            </a:custGeom>
            <a:blipFill>
              <a:blip r:embed="rId11"/>
              <a:stretch>
                <a:fillRect l="0" t="0" r="0" b="0"/>
              </a:stretch>
            </a:blipFill>
          </p:spPr>
        </p:sp>
        <p:sp>
          <p:nvSpPr>
            <p:cNvPr name="TextBox 30" id="30"/>
            <p:cNvSpPr txBox="true"/>
            <p:nvPr/>
          </p:nvSpPr>
          <p:spPr>
            <a:xfrm rot="0">
              <a:off x="0" y="0"/>
              <a:ext cx="9544368" cy="698500"/>
            </a:xfrm>
            <a:prstGeom prst="rect">
              <a:avLst/>
            </a:prstGeom>
          </p:spPr>
          <p:txBody>
            <a:bodyPr anchor="t" rtlCol="false" tIns="0" lIns="0" bIns="0" rIns="0">
              <a:spAutoFit/>
            </a:bodyPr>
            <a:lstStyle/>
            <a:p>
              <a:pPr algn="l">
                <a:lnSpc>
                  <a:spcPts val="4199"/>
                </a:lnSpc>
              </a:pPr>
              <a:r>
                <a:rPr lang="en-US" sz="3499" b="true">
                  <a:solidFill>
                    <a:srgbClr val="000000"/>
                  </a:solidFill>
                  <a:latin typeface="Montserrat Bold"/>
                  <a:ea typeface="Montserrat Bold"/>
                  <a:cs typeface="Montserrat Bold"/>
                  <a:sym typeface="Montserrat Bold"/>
                </a:rPr>
                <a:t>XGBoost với tham số mặc định</a:t>
              </a:r>
            </a:p>
          </p:txBody>
        </p:sp>
      </p:grpSp>
      <p:grpSp>
        <p:nvGrpSpPr>
          <p:cNvPr name="Group 31" id="31"/>
          <p:cNvGrpSpPr/>
          <p:nvPr/>
        </p:nvGrpSpPr>
        <p:grpSpPr>
          <a:xfrm rot="0">
            <a:off x="8770499" y="4172123"/>
            <a:ext cx="7688114" cy="4111636"/>
            <a:chOff x="0" y="0"/>
            <a:chExt cx="10250818" cy="5482182"/>
          </a:xfrm>
        </p:grpSpPr>
        <p:grpSp>
          <p:nvGrpSpPr>
            <p:cNvPr name="Group 32" id="32"/>
            <p:cNvGrpSpPr/>
            <p:nvPr/>
          </p:nvGrpSpPr>
          <p:grpSpPr>
            <a:xfrm rot="0">
              <a:off x="4566090" y="409932"/>
              <a:ext cx="2383106" cy="192802"/>
              <a:chOff x="0" y="0"/>
              <a:chExt cx="393503" cy="31836"/>
            </a:xfrm>
          </p:grpSpPr>
          <p:sp>
            <p:nvSpPr>
              <p:cNvPr name="Freeform 33" id="33"/>
              <p:cNvSpPr/>
              <p:nvPr/>
            </p:nvSpPr>
            <p:spPr>
              <a:xfrm flipH="false" flipV="false" rot="0">
                <a:off x="0" y="0"/>
                <a:ext cx="393503" cy="31836"/>
              </a:xfrm>
              <a:custGeom>
                <a:avLst/>
                <a:gdLst/>
                <a:ahLst/>
                <a:cxnLst/>
                <a:rect r="r" b="b" t="t" l="l"/>
                <a:pathLst>
                  <a:path h="31836" w="393503">
                    <a:moveTo>
                      <a:pt x="0" y="0"/>
                    </a:moveTo>
                    <a:lnTo>
                      <a:pt x="393503" y="0"/>
                    </a:lnTo>
                    <a:lnTo>
                      <a:pt x="393503" y="31836"/>
                    </a:lnTo>
                    <a:lnTo>
                      <a:pt x="0" y="31836"/>
                    </a:lnTo>
                    <a:close/>
                  </a:path>
                </a:pathLst>
              </a:custGeom>
              <a:solidFill>
                <a:srgbClr val="C7ED2E"/>
              </a:solidFill>
            </p:spPr>
          </p:sp>
          <p:sp>
            <p:nvSpPr>
              <p:cNvPr name="TextBox 34" id="34"/>
              <p:cNvSpPr txBox="true"/>
              <p:nvPr/>
            </p:nvSpPr>
            <p:spPr>
              <a:xfrm>
                <a:off x="0" y="-38100"/>
                <a:ext cx="393503" cy="69936"/>
              </a:xfrm>
              <a:prstGeom prst="rect">
                <a:avLst/>
              </a:prstGeom>
            </p:spPr>
            <p:txBody>
              <a:bodyPr anchor="ctr" rtlCol="false" tIns="60771" lIns="60771" bIns="60771" rIns="60771"/>
              <a:lstStyle/>
              <a:p>
                <a:pPr algn="ctr">
                  <a:lnSpc>
                    <a:spcPts val="2659"/>
                  </a:lnSpc>
                  <a:spcBef>
                    <a:spcPct val="0"/>
                  </a:spcBef>
                </a:pPr>
              </a:p>
            </p:txBody>
          </p:sp>
        </p:grpSp>
        <p:sp>
          <p:nvSpPr>
            <p:cNvPr name="TextBox 35" id="35"/>
            <p:cNvSpPr txBox="true"/>
            <p:nvPr/>
          </p:nvSpPr>
          <p:spPr>
            <a:xfrm rot="0">
              <a:off x="4566090" y="-57150"/>
              <a:ext cx="5684728" cy="1377950"/>
            </a:xfrm>
            <a:prstGeom prst="rect">
              <a:avLst/>
            </a:prstGeom>
          </p:spPr>
          <p:txBody>
            <a:bodyPr anchor="t" rtlCol="false" tIns="0" lIns="0" bIns="0" rIns="0">
              <a:spAutoFit/>
            </a:bodyPr>
            <a:lstStyle/>
            <a:p>
              <a:pPr algn="ctr">
                <a:lnSpc>
                  <a:spcPts val="4200"/>
                </a:lnSpc>
              </a:pPr>
              <a:r>
                <a:rPr lang="en-US" sz="3000" b="true">
                  <a:solidFill>
                    <a:srgbClr val="000000"/>
                  </a:solidFill>
                  <a:latin typeface="Montserrat Bold"/>
                  <a:ea typeface="Montserrat Bold"/>
                  <a:cs typeface="Montserrat Bold"/>
                  <a:sym typeface="Montserrat Bold"/>
                </a:rPr>
                <a:t>XGBoost</a:t>
              </a:r>
              <a:r>
                <a:rPr lang="en-US" sz="3000">
                  <a:solidFill>
                    <a:srgbClr val="000000"/>
                  </a:solidFill>
                  <a:latin typeface="Montserrat"/>
                  <a:ea typeface="Montserrat"/>
                  <a:cs typeface="Montserrat"/>
                  <a:sym typeface="Montserrat"/>
                </a:rPr>
                <a:t> có hiệu suất tốt nhất</a:t>
              </a:r>
            </a:p>
          </p:txBody>
        </p:sp>
        <p:sp>
          <p:nvSpPr>
            <p:cNvPr name="AutoShape 36" id="36"/>
            <p:cNvSpPr/>
            <p:nvPr/>
          </p:nvSpPr>
          <p:spPr>
            <a:xfrm>
              <a:off x="1971707" y="635000"/>
              <a:ext cx="1895723" cy="0"/>
            </a:xfrm>
            <a:prstGeom prst="line">
              <a:avLst/>
            </a:prstGeom>
            <a:ln cap="flat" w="50800">
              <a:solidFill>
                <a:srgbClr val="000000"/>
              </a:solidFill>
              <a:prstDash val="solid"/>
              <a:headEnd type="none" len="sm" w="sm"/>
              <a:tailEnd type="triangle" len="med" w="lg"/>
            </a:ln>
          </p:spPr>
        </p:sp>
        <p:sp>
          <p:nvSpPr>
            <p:cNvPr name="AutoShape 37" id="37"/>
            <p:cNvSpPr/>
            <p:nvPr/>
          </p:nvSpPr>
          <p:spPr>
            <a:xfrm flipH="true">
              <a:off x="0" y="5456782"/>
              <a:ext cx="7408454" cy="0"/>
            </a:xfrm>
            <a:prstGeom prst="line">
              <a:avLst/>
            </a:prstGeom>
            <a:ln cap="flat" w="50800">
              <a:solidFill>
                <a:srgbClr val="000000"/>
              </a:solidFill>
              <a:prstDash val="solid"/>
              <a:headEnd type="none" len="sm" w="sm"/>
              <a:tailEnd type="triangle" len="med" w="lg"/>
            </a:ln>
          </p:spPr>
        </p:sp>
        <p:sp>
          <p:nvSpPr>
            <p:cNvPr name="AutoShape 38" id="38"/>
            <p:cNvSpPr/>
            <p:nvPr/>
          </p:nvSpPr>
          <p:spPr>
            <a:xfrm flipH="true">
              <a:off x="7408454" y="1591382"/>
              <a:ext cx="0" cy="3865682"/>
            </a:xfrm>
            <a:prstGeom prst="line">
              <a:avLst/>
            </a:prstGeom>
            <a:ln cap="flat" w="50800">
              <a:solidFill>
                <a:srgbClr val="000000"/>
              </a:solidFill>
              <a:prstDash val="solid"/>
              <a:headEnd type="none" len="sm" w="sm"/>
              <a:tailEnd type="none" len="sm" w="sm"/>
            </a:ln>
          </p:spPr>
        </p:sp>
      </p:grpSp>
    </p:spTree>
  </p:cSld>
  <p:clrMapOvr>
    <a:masterClrMapping/>
  </p:clrMapOvr>
  <p:transition spd="fast">
    <p:wipe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00678" y="2138470"/>
            <a:ext cx="2182616" cy="143514"/>
            <a:chOff x="0" y="0"/>
            <a:chExt cx="480531" cy="31597"/>
          </a:xfrm>
        </p:grpSpPr>
        <p:sp>
          <p:nvSpPr>
            <p:cNvPr name="Freeform 3" id="3"/>
            <p:cNvSpPr/>
            <p:nvPr/>
          </p:nvSpPr>
          <p:spPr>
            <a:xfrm flipH="false" flipV="false" rot="0">
              <a:off x="0" y="0"/>
              <a:ext cx="480531" cy="31597"/>
            </a:xfrm>
            <a:custGeom>
              <a:avLst/>
              <a:gdLst/>
              <a:ahLst/>
              <a:cxnLst/>
              <a:rect r="r" b="b" t="t" l="l"/>
              <a:pathLst>
                <a:path h="31597" w="480531">
                  <a:moveTo>
                    <a:pt x="0" y="0"/>
                  </a:moveTo>
                  <a:lnTo>
                    <a:pt x="480531" y="0"/>
                  </a:lnTo>
                  <a:lnTo>
                    <a:pt x="480531" y="31597"/>
                  </a:lnTo>
                  <a:lnTo>
                    <a:pt x="0" y="31597"/>
                  </a:lnTo>
                  <a:close/>
                </a:path>
              </a:pathLst>
            </a:custGeom>
            <a:solidFill>
              <a:srgbClr val="C7ED2E"/>
            </a:solidFill>
          </p:spPr>
        </p:sp>
        <p:sp>
          <p:nvSpPr>
            <p:cNvPr name="TextBox 4" id="4"/>
            <p:cNvSpPr txBox="true"/>
            <p:nvPr/>
          </p:nvSpPr>
          <p:spPr>
            <a:xfrm>
              <a:off x="0" y="-38100"/>
              <a:ext cx="480531" cy="69697"/>
            </a:xfrm>
            <a:prstGeom prst="rect">
              <a:avLst/>
            </a:prstGeom>
          </p:spPr>
          <p:txBody>
            <a:bodyPr anchor="ctr" rtlCol="false" tIns="60771" lIns="60771" bIns="60771" rIns="60771"/>
            <a:lstStyle/>
            <a:p>
              <a:pPr algn="ctr">
                <a:lnSpc>
                  <a:spcPts val="2659"/>
                </a:lnSpc>
                <a:spcBef>
                  <a:spcPct val="0"/>
                </a:spcBef>
              </a:pPr>
            </a:p>
          </p:txBody>
        </p:sp>
      </p:grpSp>
      <p:grpSp>
        <p:nvGrpSpPr>
          <p:cNvPr name="Group 5" id="5"/>
          <p:cNvGrpSpPr/>
          <p:nvPr/>
        </p:nvGrpSpPr>
        <p:grpSpPr>
          <a:xfrm rot="0">
            <a:off x="0" y="-463502"/>
            <a:ext cx="18858010" cy="11658322"/>
            <a:chOff x="0" y="0"/>
            <a:chExt cx="25144014" cy="15544430"/>
          </a:xfrm>
        </p:grpSpPr>
        <p:sp>
          <p:nvSpPr>
            <p:cNvPr name="Freeform 6" id="6"/>
            <p:cNvSpPr/>
            <p:nvPr/>
          </p:nvSpPr>
          <p:spPr>
            <a:xfrm flipH="false" flipV="false" rot="0">
              <a:off x="129748" y="13185092"/>
              <a:ext cx="1034386" cy="1031800"/>
            </a:xfrm>
            <a:custGeom>
              <a:avLst/>
              <a:gdLst/>
              <a:ahLst/>
              <a:cxnLst/>
              <a:rect r="r" b="b" t="t" l="l"/>
              <a:pathLst>
                <a:path h="1031800" w="1034386">
                  <a:moveTo>
                    <a:pt x="0" y="0"/>
                  </a:moveTo>
                  <a:lnTo>
                    <a:pt x="1034386" y="0"/>
                  </a:lnTo>
                  <a:lnTo>
                    <a:pt x="1034386" y="1031800"/>
                  </a:lnTo>
                  <a:lnTo>
                    <a:pt x="0" y="1031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2034799" y="610921"/>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2593002" y="7977455"/>
              <a:ext cx="11826134" cy="6356547"/>
            </a:xfrm>
            <a:custGeom>
              <a:avLst/>
              <a:gdLst/>
              <a:ahLst/>
              <a:cxnLst/>
              <a:rect r="r" b="b" t="t" l="l"/>
              <a:pathLst>
                <a:path h="6356547" w="11826134">
                  <a:moveTo>
                    <a:pt x="11826134" y="0"/>
                  </a:moveTo>
                  <a:lnTo>
                    <a:pt x="0" y="0"/>
                  </a:lnTo>
                  <a:lnTo>
                    <a:pt x="0" y="6356547"/>
                  </a:lnTo>
                  <a:lnTo>
                    <a:pt x="11826134" y="6356547"/>
                  </a:lnTo>
                  <a:lnTo>
                    <a:pt x="11826134"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true" rot="0">
              <a:off x="0" y="618002"/>
              <a:ext cx="1164134" cy="2699440"/>
            </a:xfrm>
            <a:custGeom>
              <a:avLst/>
              <a:gdLst/>
              <a:ahLst/>
              <a:cxnLst/>
              <a:rect r="r" b="b" t="t" l="l"/>
              <a:pathLst>
                <a:path h="2699440" w="1164134">
                  <a:moveTo>
                    <a:pt x="1164134" y="2699441"/>
                  </a:moveTo>
                  <a:lnTo>
                    <a:pt x="0" y="2699441"/>
                  </a:lnTo>
                  <a:lnTo>
                    <a:pt x="0" y="0"/>
                  </a:lnTo>
                  <a:lnTo>
                    <a:pt x="1164134" y="0"/>
                  </a:lnTo>
                  <a:lnTo>
                    <a:pt x="1164134" y="2699441"/>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true" rot="-6592054">
              <a:off x="21389303" y="11228006"/>
              <a:ext cx="2132951" cy="4945973"/>
            </a:xfrm>
            <a:custGeom>
              <a:avLst/>
              <a:gdLst/>
              <a:ahLst/>
              <a:cxnLst/>
              <a:rect r="r" b="b" t="t" l="l"/>
              <a:pathLst>
                <a:path h="4945973" w="2132951">
                  <a:moveTo>
                    <a:pt x="2132951" y="4945973"/>
                  </a:moveTo>
                  <a:lnTo>
                    <a:pt x="0" y="4945973"/>
                  </a:lnTo>
                  <a:lnTo>
                    <a:pt x="0" y="0"/>
                  </a:lnTo>
                  <a:lnTo>
                    <a:pt x="2132951" y="0"/>
                  </a:lnTo>
                  <a:lnTo>
                    <a:pt x="2132951" y="4945973"/>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20842631" y="1061030"/>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8575376" y="618002"/>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0628063" y="0"/>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1028700" y="562918"/>
            <a:ext cx="7923075" cy="790575"/>
            <a:chOff x="0" y="0"/>
            <a:chExt cx="10564100" cy="1054100"/>
          </a:xfrm>
        </p:grpSpPr>
        <p:grpSp>
          <p:nvGrpSpPr>
            <p:cNvPr name="Group 15" id="15"/>
            <p:cNvGrpSpPr/>
            <p:nvPr/>
          </p:nvGrpSpPr>
          <p:grpSpPr>
            <a:xfrm rot="0">
              <a:off x="0" y="80725"/>
              <a:ext cx="2313231" cy="408416"/>
              <a:chOff x="0" y="0"/>
              <a:chExt cx="381966" cy="67438"/>
            </a:xfrm>
          </p:grpSpPr>
          <p:sp>
            <p:nvSpPr>
              <p:cNvPr name="Freeform 16" id="16"/>
              <p:cNvSpPr/>
              <p:nvPr/>
            </p:nvSpPr>
            <p:spPr>
              <a:xfrm flipH="false" flipV="false" rot="0">
                <a:off x="0" y="0"/>
                <a:ext cx="381966" cy="67438"/>
              </a:xfrm>
              <a:custGeom>
                <a:avLst/>
                <a:gdLst/>
                <a:ahLst/>
                <a:cxnLst/>
                <a:rect r="r" b="b" t="t" l="l"/>
                <a:pathLst>
                  <a:path h="67438" w="381966">
                    <a:moveTo>
                      <a:pt x="0" y="0"/>
                    </a:moveTo>
                    <a:lnTo>
                      <a:pt x="381966" y="0"/>
                    </a:lnTo>
                    <a:lnTo>
                      <a:pt x="381966" y="67438"/>
                    </a:lnTo>
                    <a:lnTo>
                      <a:pt x="0" y="67438"/>
                    </a:lnTo>
                    <a:close/>
                  </a:path>
                </a:pathLst>
              </a:custGeom>
              <a:solidFill>
                <a:srgbClr val="C7ED2E"/>
              </a:solidFill>
            </p:spPr>
          </p:sp>
          <p:sp>
            <p:nvSpPr>
              <p:cNvPr name="TextBox 17" id="17"/>
              <p:cNvSpPr txBox="true"/>
              <p:nvPr/>
            </p:nvSpPr>
            <p:spPr>
              <a:xfrm>
                <a:off x="0" y="-38100"/>
                <a:ext cx="381966" cy="105538"/>
              </a:xfrm>
              <a:prstGeom prst="rect">
                <a:avLst/>
              </a:prstGeom>
            </p:spPr>
            <p:txBody>
              <a:bodyPr anchor="ctr" rtlCol="false" tIns="60771" lIns="60771" bIns="60771" rIns="60771"/>
              <a:lstStyle/>
              <a:p>
                <a:pPr algn="ctr">
                  <a:lnSpc>
                    <a:spcPts val="2659"/>
                  </a:lnSpc>
                  <a:spcBef>
                    <a:spcPct val="0"/>
                  </a:spcBef>
                </a:pPr>
              </a:p>
            </p:txBody>
          </p:sp>
        </p:grpSp>
        <p:grpSp>
          <p:nvGrpSpPr>
            <p:cNvPr name="Group 18" id="18"/>
            <p:cNvGrpSpPr/>
            <p:nvPr/>
          </p:nvGrpSpPr>
          <p:grpSpPr>
            <a:xfrm rot="0">
              <a:off x="2406128" y="80725"/>
              <a:ext cx="4286200" cy="895794"/>
              <a:chOff x="0" y="0"/>
              <a:chExt cx="707746" cy="147915"/>
            </a:xfrm>
          </p:grpSpPr>
          <p:sp>
            <p:nvSpPr>
              <p:cNvPr name="Freeform 19" id="19"/>
              <p:cNvSpPr/>
              <p:nvPr/>
            </p:nvSpPr>
            <p:spPr>
              <a:xfrm flipH="false" flipV="false" rot="0">
                <a:off x="0" y="0"/>
                <a:ext cx="707746" cy="147915"/>
              </a:xfrm>
              <a:custGeom>
                <a:avLst/>
                <a:gdLst/>
                <a:ahLst/>
                <a:cxnLst/>
                <a:rect r="r" b="b" t="t" l="l"/>
                <a:pathLst>
                  <a:path h="147915" w="707746">
                    <a:moveTo>
                      <a:pt x="0" y="0"/>
                    </a:moveTo>
                    <a:lnTo>
                      <a:pt x="707746" y="0"/>
                    </a:lnTo>
                    <a:lnTo>
                      <a:pt x="707746" y="147915"/>
                    </a:lnTo>
                    <a:lnTo>
                      <a:pt x="0" y="147915"/>
                    </a:lnTo>
                    <a:close/>
                  </a:path>
                </a:pathLst>
              </a:custGeom>
              <a:solidFill>
                <a:srgbClr val="000000">
                  <a:alpha val="0"/>
                </a:srgbClr>
              </a:solidFill>
              <a:ln w="19050" cap="sq">
                <a:solidFill>
                  <a:srgbClr val="000000"/>
                </a:solidFill>
                <a:prstDash val="dash"/>
                <a:miter/>
              </a:ln>
            </p:spPr>
          </p:sp>
          <p:sp>
            <p:nvSpPr>
              <p:cNvPr name="TextBox 20" id="20"/>
              <p:cNvSpPr txBox="true"/>
              <p:nvPr/>
            </p:nvSpPr>
            <p:spPr>
              <a:xfrm>
                <a:off x="0" y="-38100"/>
                <a:ext cx="707746" cy="186015"/>
              </a:xfrm>
              <a:prstGeom prst="rect">
                <a:avLst/>
              </a:prstGeom>
            </p:spPr>
            <p:txBody>
              <a:bodyPr anchor="ctr" rtlCol="false" tIns="60771" lIns="60771" bIns="60771" rIns="60771"/>
              <a:lstStyle/>
              <a:p>
                <a:pPr algn="ctr">
                  <a:lnSpc>
                    <a:spcPts val="2659"/>
                  </a:lnSpc>
                  <a:spcBef>
                    <a:spcPct val="0"/>
                  </a:spcBef>
                </a:pPr>
              </a:p>
            </p:txBody>
          </p:sp>
        </p:grpSp>
        <p:sp>
          <p:nvSpPr>
            <p:cNvPr name="AutoShape 21" id="21"/>
            <p:cNvSpPr/>
            <p:nvPr/>
          </p:nvSpPr>
          <p:spPr>
            <a:xfrm>
              <a:off x="7450879" y="1016000"/>
              <a:ext cx="3113221" cy="0"/>
            </a:xfrm>
            <a:prstGeom prst="line">
              <a:avLst/>
            </a:prstGeom>
            <a:ln cap="flat" w="76200">
              <a:solidFill>
                <a:srgbClr val="C7ED2E"/>
              </a:solidFill>
              <a:prstDash val="solid"/>
              <a:headEnd type="none" len="sm" w="sm"/>
              <a:tailEnd type="none" len="sm" w="sm"/>
            </a:ln>
          </p:spPr>
        </p:sp>
        <p:sp>
          <p:nvSpPr>
            <p:cNvPr name="TextBox 22" id="22"/>
            <p:cNvSpPr txBox="true"/>
            <p:nvPr/>
          </p:nvSpPr>
          <p:spPr>
            <a:xfrm rot="0">
              <a:off x="113111" y="0"/>
              <a:ext cx="10450989" cy="1016000"/>
            </a:xfrm>
            <a:prstGeom prst="rect">
              <a:avLst/>
            </a:prstGeom>
          </p:spPr>
          <p:txBody>
            <a:bodyPr anchor="t" rtlCol="false" tIns="0" lIns="0" bIns="0" rIns="0">
              <a:spAutoFit/>
            </a:bodyPr>
            <a:lstStyle/>
            <a:p>
              <a:pPr algn="l">
                <a:lnSpc>
                  <a:spcPts val="6000"/>
                </a:lnSpc>
              </a:pPr>
              <a:r>
                <a:rPr lang="en-US" sz="5000" b="true">
                  <a:solidFill>
                    <a:srgbClr val="000000"/>
                  </a:solidFill>
                  <a:latin typeface="Montserrat Bold"/>
                  <a:ea typeface="Montserrat Bold"/>
                  <a:cs typeface="Montserrat Bold"/>
                  <a:sym typeface="Montserrat Bold"/>
                </a:rPr>
                <a:t>Data Modeling - Tuning</a:t>
              </a:r>
            </a:p>
          </p:txBody>
        </p:sp>
      </p:grpSp>
      <p:grpSp>
        <p:nvGrpSpPr>
          <p:cNvPr name="Group 23" id="23"/>
          <p:cNvGrpSpPr/>
          <p:nvPr/>
        </p:nvGrpSpPr>
        <p:grpSpPr>
          <a:xfrm rot="0">
            <a:off x="17594559" y="9593559"/>
            <a:ext cx="598191" cy="598191"/>
            <a:chOff x="0" y="0"/>
            <a:chExt cx="797587" cy="797587"/>
          </a:xfrm>
        </p:grpSpPr>
        <p:grpSp>
          <p:nvGrpSpPr>
            <p:cNvPr name="Group 24" id="24"/>
            <p:cNvGrpSpPr/>
            <p:nvPr/>
          </p:nvGrpSpPr>
          <p:grpSpPr>
            <a:xfrm rot="0">
              <a:off x="0" y="0"/>
              <a:ext cx="797587" cy="79758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26" id="26"/>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27" id="27"/>
            <p:cNvSpPr txBox="true"/>
            <p:nvPr/>
          </p:nvSpPr>
          <p:spPr>
            <a:xfrm rot="0">
              <a:off x="65496" y="144794"/>
              <a:ext cx="666595"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24</a:t>
              </a:r>
            </a:p>
          </p:txBody>
        </p:sp>
      </p:grpSp>
      <p:sp>
        <p:nvSpPr>
          <p:cNvPr name="Freeform 28" id="28"/>
          <p:cNvSpPr/>
          <p:nvPr/>
        </p:nvSpPr>
        <p:spPr>
          <a:xfrm flipH="false" flipV="false" rot="0">
            <a:off x="1028700" y="2598808"/>
            <a:ext cx="7735070" cy="4763790"/>
          </a:xfrm>
          <a:custGeom>
            <a:avLst/>
            <a:gdLst/>
            <a:ahLst/>
            <a:cxnLst/>
            <a:rect r="r" b="b" t="t" l="l"/>
            <a:pathLst>
              <a:path h="4763790" w="7735070">
                <a:moveTo>
                  <a:pt x="0" y="0"/>
                </a:moveTo>
                <a:lnTo>
                  <a:pt x="7735070" y="0"/>
                </a:lnTo>
                <a:lnTo>
                  <a:pt x="7735070" y="4763790"/>
                </a:lnTo>
                <a:lnTo>
                  <a:pt x="0" y="4763790"/>
                </a:lnTo>
                <a:lnTo>
                  <a:pt x="0" y="0"/>
                </a:lnTo>
                <a:close/>
              </a:path>
            </a:pathLst>
          </a:custGeom>
          <a:blipFill>
            <a:blip r:embed="rId10"/>
            <a:stretch>
              <a:fillRect l="0" t="0" r="0" b="0"/>
            </a:stretch>
          </a:blipFill>
        </p:spPr>
      </p:sp>
      <p:sp>
        <p:nvSpPr>
          <p:cNvPr name="TextBox 29" id="29"/>
          <p:cNvSpPr txBox="true"/>
          <p:nvPr/>
        </p:nvSpPr>
        <p:spPr>
          <a:xfrm rot="0">
            <a:off x="1028700" y="1781324"/>
            <a:ext cx="5193268"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RandomizedSearchCV</a:t>
            </a:r>
          </a:p>
        </p:txBody>
      </p:sp>
      <p:grpSp>
        <p:nvGrpSpPr>
          <p:cNvPr name="Group 30" id="30"/>
          <p:cNvGrpSpPr/>
          <p:nvPr/>
        </p:nvGrpSpPr>
        <p:grpSpPr>
          <a:xfrm rot="0">
            <a:off x="10591626" y="1790849"/>
            <a:ext cx="4608214" cy="4190719"/>
            <a:chOff x="0" y="0"/>
            <a:chExt cx="6144285" cy="5587626"/>
          </a:xfrm>
        </p:grpSpPr>
        <p:grpSp>
          <p:nvGrpSpPr>
            <p:cNvPr name="Group 31" id="31"/>
            <p:cNvGrpSpPr/>
            <p:nvPr/>
          </p:nvGrpSpPr>
          <p:grpSpPr>
            <a:xfrm rot="0">
              <a:off x="0" y="463495"/>
              <a:ext cx="2638826" cy="191353"/>
              <a:chOff x="0" y="0"/>
              <a:chExt cx="435728" cy="31597"/>
            </a:xfrm>
          </p:grpSpPr>
          <p:sp>
            <p:nvSpPr>
              <p:cNvPr name="Freeform 32" id="32"/>
              <p:cNvSpPr/>
              <p:nvPr/>
            </p:nvSpPr>
            <p:spPr>
              <a:xfrm flipH="false" flipV="false" rot="0">
                <a:off x="0" y="0"/>
                <a:ext cx="435728" cy="31597"/>
              </a:xfrm>
              <a:custGeom>
                <a:avLst/>
                <a:gdLst/>
                <a:ahLst/>
                <a:cxnLst/>
                <a:rect r="r" b="b" t="t" l="l"/>
                <a:pathLst>
                  <a:path h="31597" w="435728">
                    <a:moveTo>
                      <a:pt x="0" y="0"/>
                    </a:moveTo>
                    <a:lnTo>
                      <a:pt x="435728" y="0"/>
                    </a:lnTo>
                    <a:lnTo>
                      <a:pt x="435728" y="31597"/>
                    </a:lnTo>
                    <a:lnTo>
                      <a:pt x="0" y="31597"/>
                    </a:lnTo>
                    <a:close/>
                  </a:path>
                </a:pathLst>
              </a:custGeom>
              <a:solidFill>
                <a:srgbClr val="C7ED2E"/>
              </a:solidFill>
            </p:spPr>
          </p:sp>
          <p:sp>
            <p:nvSpPr>
              <p:cNvPr name="TextBox 33" id="33"/>
              <p:cNvSpPr txBox="true"/>
              <p:nvPr/>
            </p:nvSpPr>
            <p:spPr>
              <a:xfrm>
                <a:off x="0" y="-38100"/>
                <a:ext cx="435728" cy="69697"/>
              </a:xfrm>
              <a:prstGeom prst="rect">
                <a:avLst/>
              </a:prstGeom>
            </p:spPr>
            <p:txBody>
              <a:bodyPr anchor="ctr" rtlCol="false" tIns="60771" lIns="60771" bIns="60771" rIns="60771"/>
              <a:lstStyle/>
              <a:p>
                <a:pPr algn="ctr">
                  <a:lnSpc>
                    <a:spcPts val="2659"/>
                  </a:lnSpc>
                  <a:spcBef>
                    <a:spcPct val="0"/>
                  </a:spcBef>
                </a:pPr>
              </a:p>
            </p:txBody>
          </p:sp>
        </p:grpSp>
        <p:sp>
          <p:nvSpPr>
            <p:cNvPr name="Freeform 34" id="34"/>
            <p:cNvSpPr/>
            <p:nvPr/>
          </p:nvSpPr>
          <p:spPr>
            <a:xfrm flipH="false" flipV="false" rot="0">
              <a:off x="0" y="1077278"/>
              <a:ext cx="6144285" cy="4510348"/>
            </a:xfrm>
            <a:custGeom>
              <a:avLst/>
              <a:gdLst/>
              <a:ahLst/>
              <a:cxnLst/>
              <a:rect r="r" b="b" t="t" l="l"/>
              <a:pathLst>
                <a:path h="4510348" w="6144285">
                  <a:moveTo>
                    <a:pt x="0" y="0"/>
                  </a:moveTo>
                  <a:lnTo>
                    <a:pt x="6144285" y="0"/>
                  </a:lnTo>
                  <a:lnTo>
                    <a:pt x="6144285" y="4510348"/>
                  </a:lnTo>
                  <a:lnTo>
                    <a:pt x="0" y="4510348"/>
                  </a:lnTo>
                  <a:lnTo>
                    <a:pt x="0" y="0"/>
                  </a:lnTo>
                  <a:close/>
                </a:path>
              </a:pathLst>
            </a:custGeom>
            <a:blipFill>
              <a:blip r:embed="rId11"/>
              <a:stretch>
                <a:fillRect l="0" t="0" r="0" b="0"/>
              </a:stretch>
            </a:blipFill>
          </p:spPr>
        </p:sp>
        <p:sp>
          <p:nvSpPr>
            <p:cNvPr name="TextBox 35" id="35"/>
            <p:cNvSpPr txBox="true"/>
            <p:nvPr/>
          </p:nvSpPr>
          <p:spPr>
            <a:xfrm rot="0">
              <a:off x="0" y="-9525"/>
              <a:ext cx="5315426" cy="7207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Tham số tốt nhất</a:t>
              </a:r>
            </a:p>
          </p:txBody>
        </p:sp>
      </p:grpSp>
      <p:grpSp>
        <p:nvGrpSpPr>
          <p:cNvPr name="Group 36" id="36"/>
          <p:cNvGrpSpPr/>
          <p:nvPr/>
        </p:nvGrpSpPr>
        <p:grpSpPr>
          <a:xfrm rot="0">
            <a:off x="10591626" y="7362598"/>
            <a:ext cx="7139232" cy="2067178"/>
            <a:chOff x="0" y="0"/>
            <a:chExt cx="9518976" cy="2756237"/>
          </a:xfrm>
        </p:grpSpPr>
        <p:grpSp>
          <p:nvGrpSpPr>
            <p:cNvPr name="Group 37" id="37"/>
            <p:cNvGrpSpPr/>
            <p:nvPr/>
          </p:nvGrpSpPr>
          <p:grpSpPr>
            <a:xfrm rot="0">
              <a:off x="0" y="491240"/>
              <a:ext cx="2638826" cy="191353"/>
              <a:chOff x="0" y="0"/>
              <a:chExt cx="435728" cy="31597"/>
            </a:xfrm>
          </p:grpSpPr>
          <p:sp>
            <p:nvSpPr>
              <p:cNvPr name="Freeform 38" id="38"/>
              <p:cNvSpPr/>
              <p:nvPr/>
            </p:nvSpPr>
            <p:spPr>
              <a:xfrm flipH="false" flipV="false" rot="0">
                <a:off x="0" y="0"/>
                <a:ext cx="435728" cy="31597"/>
              </a:xfrm>
              <a:custGeom>
                <a:avLst/>
                <a:gdLst/>
                <a:ahLst/>
                <a:cxnLst/>
                <a:rect r="r" b="b" t="t" l="l"/>
                <a:pathLst>
                  <a:path h="31597" w="435728">
                    <a:moveTo>
                      <a:pt x="0" y="0"/>
                    </a:moveTo>
                    <a:lnTo>
                      <a:pt x="435728" y="0"/>
                    </a:lnTo>
                    <a:lnTo>
                      <a:pt x="435728" y="31597"/>
                    </a:lnTo>
                    <a:lnTo>
                      <a:pt x="0" y="31597"/>
                    </a:lnTo>
                    <a:close/>
                  </a:path>
                </a:pathLst>
              </a:custGeom>
              <a:solidFill>
                <a:srgbClr val="C7ED2E"/>
              </a:solidFill>
            </p:spPr>
          </p:sp>
          <p:sp>
            <p:nvSpPr>
              <p:cNvPr name="TextBox 39" id="39"/>
              <p:cNvSpPr txBox="true"/>
              <p:nvPr/>
            </p:nvSpPr>
            <p:spPr>
              <a:xfrm>
                <a:off x="0" y="-38100"/>
                <a:ext cx="435728" cy="69697"/>
              </a:xfrm>
              <a:prstGeom prst="rect">
                <a:avLst/>
              </a:prstGeom>
            </p:spPr>
            <p:txBody>
              <a:bodyPr anchor="ctr" rtlCol="false" tIns="60771" lIns="60771" bIns="60771" rIns="60771"/>
              <a:lstStyle/>
              <a:p>
                <a:pPr algn="ctr">
                  <a:lnSpc>
                    <a:spcPts val="2659"/>
                  </a:lnSpc>
                  <a:spcBef>
                    <a:spcPct val="0"/>
                  </a:spcBef>
                </a:pPr>
              </a:p>
            </p:txBody>
          </p:sp>
        </p:grpSp>
        <p:sp>
          <p:nvSpPr>
            <p:cNvPr name="Freeform 40" id="40"/>
            <p:cNvSpPr/>
            <p:nvPr/>
          </p:nvSpPr>
          <p:spPr>
            <a:xfrm flipH="false" flipV="false" rot="0">
              <a:off x="0" y="1079500"/>
              <a:ext cx="9518976" cy="1676737"/>
            </a:xfrm>
            <a:custGeom>
              <a:avLst/>
              <a:gdLst/>
              <a:ahLst/>
              <a:cxnLst/>
              <a:rect r="r" b="b" t="t" l="l"/>
              <a:pathLst>
                <a:path h="1676737" w="9518976">
                  <a:moveTo>
                    <a:pt x="0" y="0"/>
                  </a:moveTo>
                  <a:lnTo>
                    <a:pt x="9518976" y="0"/>
                  </a:lnTo>
                  <a:lnTo>
                    <a:pt x="9518976" y="1676737"/>
                  </a:lnTo>
                  <a:lnTo>
                    <a:pt x="0" y="1676737"/>
                  </a:lnTo>
                  <a:lnTo>
                    <a:pt x="0" y="0"/>
                  </a:lnTo>
                  <a:close/>
                </a:path>
              </a:pathLst>
            </a:custGeom>
            <a:blipFill>
              <a:blip r:embed="rId12"/>
              <a:stretch>
                <a:fillRect l="0" t="0" r="0" b="0"/>
              </a:stretch>
            </a:blipFill>
          </p:spPr>
        </p:sp>
        <p:sp>
          <p:nvSpPr>
            <p:cNvPr name="TextBox 41" id="41"/>
            <p:cNvSpPr txBox="true"/>
            <p:nvPr/>
          </p:nvSpPr>
          <p:spPr>
            <a:xfrm rot="0">
              <a:off x="0" y="-9525"/>
              <a:ext cx="5101431" cy="7207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 tốt nhất</a:t>
              </a:r>
            </a:p>
          </p:txBody>
        </p:sp>
      </p:grpSp>
      <p:sp>
        <p:nvSpPr>
          <p:cNvPr name="AutoShape 42" id="42"/>
          <p:cNvSpPr/>
          <p:nvPr/>
        </p:nvSpPr>
        <p:spPr>
          <a:xfrm>
            <a:off x="7472908" y="2048024"/>
            <a:ext cx="2581724" cy="19050"/>
          </a:xfrm>
          <a:prstGeom prst="line">
            <a:avLst/>
          </a:prstGeom>
          <a:ln cap="flat" w="38100">
            <a:solidFill>
              <a:srgbClr val="000000"/>
            </a:solidFill>
            <a:prstDash val="solid"/>
            <a:headEnd type="none" len="sm" w="sm"/>
            <a:tailEnd type="triangle" len="med" w="lg"/>
          </a:ln>
        </p:spPr>
      </p:sp>
      <p:sp>
        <p:nvSpPr>
          <p:cNvPr name="AutoShape 43" id="43"/>
          <p:cNvSpPr/>
          <p:nvPr/>
        </p:nvSpPr>
        <p:spPr>
          <a:xfrm>
            <a:off x="12914783" y="6198541"/>
            <a:ext cx="0" cy="947084"/>
          </a:xfrm>
          <a:prstGeom prst="line">
            <a:avLst/>
          </a:prstGeom>
          <a:ln cap="flat" w="38100">
            <a:solidFill>
              <a:srgbClr val="000000"/>
            </a:solidFill>
            <a:prstDash val="solid"/>
            <a:headEnd type="none" len="sm" w="sm"/>
            <a:tailEnd type="triangle" len="med" w="lg"/>
          </a:ln>
        </p:spPr>
      </p:sp>
    </p:spTree>
  </p:cSld>
  <p:clrMapOvr>
    <a:masterClrMapping/>
  </p:clrMapOvr>
  <p:transition spd="fast">
    <p:wipe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63502"/>
            <a:ext cx="18858010" cy="11658322"/>
            <a:chOff x="0" y="0"/>
            <a:chExt cx="25144014" cy="15544430"/>
          </a:xfrm>
        </p:grpSpPr>
        <p:sp>
          <p:nvSpPr>
            <p:cNvPr name="Freeform 3" id="3"/>
            <p:cNvSpPr/>
            <p:nvPr/>
          </p:nvSpPr>
          <p:spPr>
            <a:xfrm flipH="false" flipV="false" rot="0">
              <a:off x="129748" y="13185092"/>
              <a:ext cx="1034386" cy="1031800"/>
            </a:xfrm>
            <a:custGeom>
              <a:avLst/>
              <a:gdLst/>
              <a:ahLst/>
              <a:cxnLst/>
              <a:rect r="r" b="b" t="t" l="l"/>
              <a:pathLst>
                <a:path h="1031800" w="1034386">
                  <a:moveTo>
                    <a:pt x="0" y="0"/>
                  </a:moveTo>
                  <a:lnTo>
                    <a:pt x="1034386" y="0"/>
                  </a:lnTo>
                  <a:lnTo>
                    <a:pt x="1034386" y="1031800"/>
                  </a:lnTo>
                  <a:lnTo>
                    <a:pt x="0" y="1031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34799" y="610921"/>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593002" y="7977455"/>
              <a:ext cx="11826134" cy="6356547"/>
            </a:xfrm>
            <a:custGeom>
              <a:avLst/>
              <a:gdLst/>
              <a:ahLst/>
              <a:cxnLst/>
              <a:rect r="r" b="b" t="t" l="l"/>
              <a:pathLst>
                <a:path h="6356547" w="11826134">
                  <a:moveTo>
                    <a:pt x="11826134" y="0"/>
                  </a:moveTo>
                  <a:lnTo>
                    <a:pt x="0" y="0"/>
                  </a:lnTo>
                  <a:lnTo>
                    <a:pt x="0" y="6356547"/>
                  </a:lnTo>
                  <a:lnTo>
                    <a:pt x="11826134" y="6356547"/>
                  </a:lnTo>
                  <a:lnTo>
                    <a:pt x="11826134"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0">
              <a:off x="0" y="618002"/>
              <a:ext cx="1164134" cy="2699440"/>
            </a:xfrm>
            <a:custGeom>
              <a:avLst/>
              <a:gdLst/>
              <a:ahLst/>
              <a:cxnLst/>
              <a:rect r="r" b="b" t="t" l="l"/>
              <a:pathLst>
                <a:path h="2699440" w="1164134">
                  <a:moveTo>
                    <a:pt x="1164134" y="2699441"/>
                  </a:moveTo>
                  <a:lnTo>
                    <a:pt x="0" y="2699441"/>
                  </a:lnTo>
                  <a:lnTo>
                    <a:pt x="0" y="0"/>
                  </a:lnTo>
                  <a:lnTo>
                    <a:pt x="1164134" y="0"/>
                  </a:lnTo>
                  <a:lnTo>
                    <a:pt x="1164134" y="2699441"/>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6592054">
              <a:off x="21389303" y="11228006"/>
              <a:ext cx="2132951" cy="4945973"/>
            </a:xfrm>
            <a:custGeom>
              <a:avLst/>
              <a:gdLst/>
              <a:ahLst/>
              <a:cxnLst/>
              <a:rect r="r" b="b" t="t" l="l"/>
              <a:pathLst>
                <a:path h="4945973" w="2132951">
                  <a:moveTo>
                    <a:pt x="2132951" y="4945973"/>
                  </a:moveTo>
                  <a:lnTo>
                    <a:pt x="0" y="4945973"/>
                  </a:lnTo>
                  <a:lnTo>
                    <a:pt x="0" y="0"/>
                  </a:lnTo>
                  <a:lnTo>
                    <a:pt x="2132951" y="0"/>
                  </a:lnTo>
                  <a:lnTo>
                    <a:pt x="2132951" y="4945973"/>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0842631" y="1061030"/>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575376" y="618002"/>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628063" y="0"/>
              <a:ext cx="2384337" cy="2122060"/>
            </a:xfrm>
            <a:custGeom>
              <a:avLst/>
              <a:gdLst/>
              <a:ahLst/>
              <a:cxnLst/>
              <a:rect r="r" b="b" t="t" l="l"/>
              <a:pathLst>
                <a:path h="2122060" w="2384337">
                  <a:moveTo>
                    <a:pt x="0" y="0"/>
                  </a:moveTo>
                  <a:lnTo>
                    <a:pt x="2384337" y="0"/>
                  </a:lnTo>
                  <a:lnTo>
                    <a:pt x="2384337" y="2122060"/>
                  </a:lnTo>
                  <a:lnTo>
                    <a:pt x="0" y="212206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1028700" y="623462"/>
            <a:ext cx="1734923" cy="306312"/>
            <a:chOff x="0" y="0"/>
            <a:chExt cx="381966" cy="67438"/>
          </a:xfrm>
        </p:grpSpPr>
        <p:sp>
          <p:nvSpPr>
            <p:cNvPr name="Freeform 12" id="12"/>
            <p:cNvSpPr/>
            <p:nvPr/>
          </p:nvSpPr>
          <p:spPr>
            <a:xfrm flipH="false" flipV="false" rot="0">
              <a:off x="0" y="0"/>
              <a:ext cx="381966" cy="67438"/>
            </a:xfrm>
            <a:custGeom>
              <a:avLst/>
              <a:gdLst/>
              <a:ahLst/>
              <a:cxnLst/>
              <a:rect r="r" b="b" t="t" l="l"/>
              <a:pathLst>
                <a:path h="67438" w="381966">
                  <a:moveTo>
                    <a:pt x="0" y="0"/>
                  </a:moveTo>
                  <a:lnTo>
                    <a:pt x="381966" y="0"/>
                  </a:lnTo>
                  <a:lnTo>
                    <a:pt x="381966" y="67438"/>
                  </a:lnTo>
                  <a:lnTo>
                    <a:pt x="0" y="67438"/>
                  </a:lnTo>
                  <a:close/>
                </a:path>
              </a:pathLst>
            </a:custGeom>
            <a:solidFill>
              <a:srgbClr val="C7ED2E"/>
            </a:solidFill>
          </p:spPr>
        </p:sp>
        <p:sp>
          <p:nvSpPr>
            <p:cNvPr name="TextBox 13" id="13"/>
            <p:cNvSpPr txBox="true"/>
            <p:nvPr/>
          </p:nvSpPr>
          <p:spPr>
            <a:xfrm>
              <a:off x="0" y="-38100"/>
              <a:ext cx="381966" cy="105538"/>
            </a:xfrm>
            <a:prstGeom prst="rect">
              <a:avLst/>
            </a:prstGeom>
          </p:spPr>
          <p:txBody>
            <a:bodyPr anchor="ctr" rtlCol="false" tIns="60771" lIns="60771" bIns="60771" rIns="60771"/>
            <a:lstStyle/>
            <a:p>
              <a:pPr algn="ctr">
                <a:lnSpc>
                  <a:spcPts val="2659"/>
                </a:lnSpc>
                <a:spcBef>
                  <a:spcPct val="0"/>
                </a:spcBef>
              </a:pPr>
            </a:p>
          </p:txBody>
        </p:sp>
      </p:grpSp>
      <p:grpSp>
        <p:nvGrpSpPr>
          <p:cNvPr name="Group 14" id="14"/>
          <p:cNvGrpSpPr/>
          <p:nvPr/>
        </p:nvGrpSpPr>
        <p:grpSpPr>
          <a:xfrm rot="0">
            <a:off x="2833296" y="623462"/>
            <a:ext cx="3214650" cy="671845"/>
            <a:chOff x="0" y="0"/>
            <a:chExt cx="707746" cy="147915"/>
          </a:xfrm>
        </p:grpSpPr>
        <p:sp>
          <p:nvSpPr>
            <p:cNvPr name="Freeform 15" id="15"/>
            <p:cNvSpPr/>
            <p:nvPr/>
          </p:nvSpPr>
          <p:spPr>
            <a:xfrm flipH="false" flipV="false" rot="0">
              <a:off x="0" y="0"/>
              <a:ext cx="707746" cy="147915"/>
            </a:xfrm>
            <a:custGeom>
              <a:avLst/>
              <a:gdLst/>
              <a:ahLst/>
              <a:cxnLst/>
              <a:rect r="r" b="b" t="t" l="l"/>
              <a:pathLst>
                <a:path h="147915" w="707746">
                  <a:moveTo>
                    <a:pt x="0" y="0"/>
                  </a:moveTo>
                  <a:lnTo>
                    <a:pt x="707746" y="0"/>
                  </a:lnTo>
                  <a:lnTo>
                    <a:pt x="707746" y="147915"/>
                  </a:lnTo>
                  <a:lnTo>
                    <a:pt x="0" y="147915"/>
                  </a:lnTo>
                  <a:close/>
                </a:path>
              </a:pathLst>
            </a:custGeom>
            <a:solidFill>
              <a:srgbClr val="000000">
                <a:alpha val="0"/>
              </a:srgbClr>
            </a:solidFill>
            <a:ln w="19050" cap="sq">
              <a:solidFill>
                <a:srgbClr val="000000"/>
              </a:solidFill>
              <a:prstDash val="dash"/>
              <a:miter/>
            </a:ln>
          </p:spPr>
        </p:sp>
        <p:sp>
          <p:nvSpPr>
            <p:cNvPr name="TextBox 16" id="16"/>
            <p:cNvSpPr txBox="true"/>
            <p:nvPr/>
          </p:nvSpPr>
          <p:spPr>
            <a:xfrm>
              <a:off x="0" y="-38100"/>
              <a:ext cx="707746" cy="186015"/>
            </a:xfrm>
            <a:prstGeom prst="rect">
              <a:avLst/>
            </a:prstGeom>
          </p:spPr>
          <p:txBody>
            <a:bodyPr anchor="ctr" rtlCol="false" tIns="60771" lIns="60771" bIns="60771" rIns="60771"/>
            <a:lstStyle/>
            <a:p>
              <a:pPr algn="ctr">
                <a:lnSpc>
                  <a:spcPts val="2659"/>
                </a:lnSpc>
                <a:spcBef>
                  <a:spcPct val="0"/>
                </a:spcBef>
              </a:pPr>
            </a:p>
          </p:txBody>
        </p:sp>
      </p:grpSp>
      <p:sp>
        <p:nvSpPr>
          <p:cNvPr name="AutoShape 17" id="17"/>
          <p:cNvSpPr/>
          <p:nvPr/>
        </p:nvSpPr>
        <p:spPr>
          <a:xfrm flipV="true">
            <a:off x="6625579" y="1324918"/>
            <a:ext cx="3523012" cy="28575"/>
          </a:xfrm>
          <a:prstGeom prst="line">
            <a:avLst/>
          </a:prstGeom>
          <a:ln cap="flat" w="57150">
            <a:solidFill>
              <a:srgbClr val="C7ED2E"/>
            </a:solidFill>
            <a:prstDash val="solid"/>
            <a:headEnd type="none" len="sm" w="sm"/>
            <a:tailEnd type="none" len="sm" w="sm"/>
          </a:ln>
        </p:spPr>
      </p:sp>
      <p:grpSp>
        <p:nvGrpSpPr>
          <p:cNvPr name="Group 18" id="18"/>
          <p:cNvGrpSpPr/>
          <p:nvPr/>
        </p:nvGrpSpPr>
        <p:grpSpPr>
          <a:xfrm rot="0">
            <a:off x="17594559" y="9593559"/>
            <a:ext cx="598191" cy="598191"/>
            <a:chOff x="0" y="0"/>
            <a:chExt cx="797587" cy="797587"/>
          </a:xfrm>
        </p:grpSpPr>
        <p:grpSp>
          <p:nvGrpSpPr>
            <p:cNvPr name="Group 19" id="19"/>
            <p:cNvGrpSpPr/>
            <p:nvPr/>
          </p:nvGrpSpPr>
          <p:grpSpPr>
            <a:xfrm rot="0">
              <a:off x="0" y="0"/>
              <a:ext cx="797587" cy="79758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21" id="21"/>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22" id="22"/>
            <p:cNvSpPr txBox="true"/>
            <p:nvPr/>
          </p:nvSpPr>
          <p:spPr>
            <a:xfrm rot="0">
              <a:off x="130993" y="144794"/>
              <a:ext cx="535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25</a:t>
              </a:r>
            </a:p>
          </p:txBody>
        </p:sp>
      </p:grpSp>
      <p:sp>
        <p:nvSpPr>
          <p:cNvPr name="Freeform 23" id="23"/>
          <p:cNvSpPr/>
          <p:nvPr/>
        </p:nvSpPr>
        <p:spPr>
          <a:xfrm flipH="false" flipV="false" rot="0">
            <a:off x="1250992" y="1846431"/>
            <a:ext cx="15786016" cy="5248850"/>
          </a:xfrm>
          <a:custGeom>
            <a:avLst/>
            <a:gdLst/>
            <a:ahLst/>
            <a:cxnLst/>
            <a:rect r="r" b="b" t="t" l="l"/>
            <a:pathLst>
              <a:path h="5248850" w="15786016">
                <a:moveTo>
                  <a:pt x="0" y="0"/>
                </a:moveTo>
                <a:lnTo>
                  <a:pt x="15786016" y="0"/>
                </a:lnTo>
                <a:lnTo>
                  <a:pt x="15786016" y="5248850"/>
                </a:lnTo>
                <a:lnTo>
                  <a:pt x="0" y="5248850"/>
                </a:lnTo>
                <a:lnTo>
                  <a:pt x="0" y="0"/>
                </a:lnTo>
                <a:close/>
              </a:path>
            </a:pathLst>
          </a:custGeom>
          <a:blipFill>
            <a:blip r:embed="rId10"/>
            <a:stretch>
              <a:fillRect l="0" t="0" r="0" b="0"/>
            </a:stretch>
          </a:blipFill>
        </p:spPr>
      </p:sp>
      <p:sp>
        <p:nvSpPr>
          <p:cNvPr name="Freeform 24" id="24"/>
          <p:cNvSpPr/>
          <p:nvPr/>
        </p:nvSpPr>
        <p:spPr>
          <a:xfrm flipH="false" flipV="false" rot="0">
            <a:off x="2635212" y="7845496"/>
            <a:ext cx="6798279" cy="1969819"/>
          </a:xfrm>
          <a:custGeom>
            <a:avLst/>
            <a:gdLst/>
            <a:ahLst/>
            <a:cxnLst/>
            <a:rect r="r" b="b" t="t" l="l"/>
            <a:pathLst>
              <a:path h="1969819" w="6798279">
                <a:moveTo>
                  <a:pt x="0" y="0"/>
                </a:moveTo>
                <a:lnTo>
                  <a:pt x="6798279" y="0"/>
                </a:lnTo>
                <a:lnTo>
                  <a:pt x="6798279" y="1969819"/>
                </a:lnTo>
                <a:lnTo>
                  <a:pt x="0" y="1969819"/>
                </a:lnTo>
                <a:lnTo>
                  <a:pt x="0" y="0"/>
                </a:lnTo>
                <a:close/>
              </a:path>
            </a:pathLst>
          </a:custGeom>
          <a:blipFill>
            <a:blip r:embed="rId11"/>
            <a:stretch>
              <a:fillRect l="0" t="0" r="0" b="0"/>
            </a:stretch>
          </a:blipFill>
        </p:spPr>
      </p:sp>
      <p:sp>
        <p:nvSpPr>
          <p:cNvPr name="TextBox 25" id="25"/>
          <p:cNvSpPr txBox="true"/>
          <p:nvPr/>
        </p:nvSpPr>
        <p:spPr>
          <a:xfrm rot="0">
            <a:off x="1113533" y="562918"/>
            <a:ext cx="9035058" cy="762000"/>
          </a:xfrm>
          <a:prstGeom prst="rect">
            <a:avLst/>
          </a:prstGeom>
        </p:spPr>
        <p:txBody>
          <a:bodyPr anchor="t" rtlCol="false" tIns="0" lIns="0" bIns="0" rIns="0">
            <a:spAutoFit/>
          </a:bodyPr>
          <a:lstStyle/>
          <a:p>
            <a:pPr algn="l">
              <a:lnSpc>
                <a:spcPts val="6000"/>
              </a:lnSpc>
            </a:pPr>
            <a:r>
              <a:rPr lang="en-US" sz="5000" b="true">
                <a:solidFill>
                  <a:srgbClr val="000000"/>
                </a:solidFill>
                <a:latin typeface="Montserrat Bold"/>
                <a:ea typeface="Montserrat Bold"/>
                <a:cs typeface="Montserrat Bold"/>
                <a:sym typeface="Montserrat Bold"/>
              </a:rPr>
              <a:t>Data Modeling - Evaluation</a:t>
            </a:r>
          </a:p>
        </p:txBody>
      </p:sp>
      <p:sp>
        <p:nvSpPr>
          <p:cNvPr name="AutoShape 26" id="26"/>
          <p:cNvSpPr/>
          <p:nvPr/>
        </p:nvSpPr>
        <p:spPr>
          <a:xfrm>
            <a:off x="1250992" y="8830406"/>
            <a:ext cx="1268470" cy="0"/>
          </a:xfrm>
          <a:prstGeom prst="line">
            <a:avLst/>
          </a:prstGeom>
          <a:ln cap="flat" w="38100">
            <a:solidFill>
              <a:srgbClr val="000000"/>
            </a:solidFill>
            <a:prstDash val="solid"/>
            <a:headEnd type="none" len="sm" w="sm"/>
            <a:tailEnd type="triangle" len="med" w="lg"/>
          </a:ln>
        </p:spPr>
      </p:sp>
      <p:sp>
        <p:nvSpPr>
          <p:cNvPr name="AutoShape 27" id="27"/>
          <p:cNvSpPr/>
          <p:nvPr/>
        </p:nvSpPr>
        <p:spPr>
          <a:xfrm>
            <a:off x="1270042" y="7457231"/>
            <a:ext cx="0" cy="1382700"/>
          </a:xfrm>
          <a:prstGeom prst="line">
            <a:avLst/>
          </a:prstGeom>
          <a:ln cap="flat" w="38100">
            <a:solidFill>
              <a:srgbClr val="000000"/>
            </a:solidFill>
            <a:prstDash val="solid"/>
            <a:headEnd type="none" len="sm" w="sm"/>
            <a:tailEnd type="none" len="sm" w="sm"/>
          </a:ln>
        </p:spPr>
      </p:sp>
    </p:spTree>
  </p:cSld>
  <p:clrMapOvr>
    <a:masterClrMapping/>
  </p:clrMapOvr>
  <p:transition spd="fast">
    <p:wipe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1916178" y="-2332898"/>
            <a:ext cx="20896398" cy="14536076"/>
            <a:chOff x="0" y="0"/>
            <a:chExt cx="27861865" cy="19381435"/>
          </a:xfrm>
        </p:grpSpPr>
        <p:sp>
          <p:nvSpPr>
            <p:cNvPr name="Freeform 4" id="4"/>
            <p:cNvSpPr/>
            <p:nvPr/>
          </p:nvSpPr>
          <p:spPr>
            <a:xfrm flipH="true" flipV="false" rot="0">
              <a:off x="20833963" y="13526239"/>
              <a:ext cx="6140077" cy="3300291"/>
            </a:xfrm>
            <a:custGeom>
              <a:avLst/>
              <a:gdLst/>
              <a:ahLst/>
              <a:cxnLst/>
              <a:rect r="r" b="b" t="t" l="l"/>
              <a:pathLst>
                <a:path h="3300291" w="6140077">
                  <a:moveTo>
                    <a:pt x="6140077" y="0"/>
                  </a:moveTo>
                  <a:lnTo>
                    <a:pt x="0" y="0"/>
                  </a:lnTo>
                  <a:lnTo>
                    <a:pt x="0" y="3300292"/>
                  </a:lnTo>
                  <a:lnTo>
                    <a:pt x="6140077" y="3300292"/>
                  </a:lnTo>
                  <a:lnTo>
                    <a:pt x="6140077" y="0"/>
                  </a:lnTo>
                  <a:close/>
                </a:path>
              </a:pathLst>
            </a:custGeom>
            <a:blipFill>
              <a:blip r:embed="rId3">
                <a:alphaModFix amt="52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217858" y="0"/>
              <a:ext cx="5721046" cy="5091731"/>
            </a:xfrm>
            <a:custGeom>
              <a:avLst/>
              <a:gdLst/>
              <a:ahLst/>
              <a:cxnLst/>
              <a:rect r="r" b="b" t="t" l="l"/>
              <a:pathLst>
                <a:path h="5091731" w="5721046">
                  <a:moveTo>
                    <a:pt x="0" y="0"/>
                  </a:moveTo>
                  <a:lnTo>
                    <a:pt x="5721046" y="0"/>
                  </a:lnTo>
                  <a:lnTo>
                    <a:pt x="5721046" y="5091731"/>
                  </a:lnTo>
                  <a:lnTo>
                    <a:pt x="0" y="5091731"/>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5296369" y="4499271"/>
              <a:ext cx="2565495" cy="2283291"/>
            </a:xfrm>
            <a:custGeom>
              <a:avLst/>
              <a:gdLst/>
              <a:ahLst/>
              <a:cxnLst/>
              <a:rect r="r" b="b" t="t" l="l"/>
              <a:pathLst>
                <a:path h="2283291" w="2565495">
                  <a:moveTo>
                    <a:pt x="0" y="0"/>
                  </a:moveTo>
                  <a:lnTo>
                    <a:pt x="2565496" y="0"/>
                  </a:lnTo>
                  <a:lnTo>
                    <a:pt x="2565496" y="2283291"/>
                  </a:lnTo>
                  <a:lnTo>
                    <a:pt x="0" y="2283291"/>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2700000">
              <a:off x="743786" y="15024469"/>
              <a:ext cx="3622235" cy="3604124"/>
            </a:xfrm>
            <a:custGeom>
              <a:avLst/>
              <a:gdLst/>
              <a:ahLst/>
              <a:cxnLst/>
              <a:rect r="r" b="b" t="t" l="l"/>
              <a:pathLst>
                <a:path h="3604124" w="3622235">
                  <a:moveTo>
                    <a:pt x="0" y="0"/>
                  </a:moveTo>
                  <a:lnTo>
                    <a:pt x="3622235" y="0"/>
                  </a:lnTo>
                  <a:lnTo>
                    <a:pt x="3622235" y="3604124"/>
                  </a:lnTo>
                  <a:lnTo>
                    <a:pt x="0" y="36041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9012484">
              <a:off x="1024145" y="2237959"/>
              <a:ext cx="8414186" cy="4522625"/>
            </a:xfrm>
            <a:custGeom>
              <a:avLst/>
              <a:gdLst/>
              <a:ahLst/>
              <a:cxnLst/>
              <a:rect r="r" b="b" t="t" l="l"/>
              <a:pathLst>
                <a:path h="4522625" w="8414186">
                  <a:moveTo>
                    <a:pt x="8414186" y="0"/>
                  </a:moveTo>
                  <a:lnTo>
                    <a:pt x="0" y="0"/>
                  </a:lnTo>
                  <a:lnTo>
                    <a:pt x="0" y="4522625"/>
                  </a:lnTo>
                  <a:lnTo>
                    <a:pt x="8414186" y="4522625"/>
                  </a:lnTo>
                  <a:lnTo>
                    <a:pt x="8414186"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sp>
        <p:nvSpPr>
          <p:cNvPr name="AutoShape 9" id="9"/>
          <p:cNvSpPr/>
          <p:nvPr/>
        </p:nvSpPr>
        <p:spPr>
          <a:xfrm flipV="true">
            <a:off x="1159836" y="1876896"/>
            <a:ext cx="0" cy="7381404"/>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1028700" y="2024580"/>
            <a:ext cx="16661109" cy="2064385"/>
            <a:chOff x="0" y="0"/>
            <a:chExt cx="22214813" cy="2752513"/>
          </a:xfrm>
        </p:grpSpPr>
        <p:grpSp>
          <p:nvGrpSpPr>
            <p:cNvPr name="Group 11" id="11"/>
            <p:cNvGrpSpPr/>
            <p:nvPr/>
          </p:nvGrpSpPr>
          <p:grpSpPr>
            <a:xfrm rot="0">
              <a:off x="0" y="225202"/>
              <a:ext cx="349696" cy="34969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4" id="14"/>
            <p:cNvSpPr txBox="true"/>
            <p:nvPr/>
          </p:nvSpPr>
          <p:spPr>
            <a:xfrm rot="0">
              <a:off x="795494" y="9525"/>
              <a:ext cx="15474639" cy="790575"/>
            </a:xfrm>
            <a:prstGeom prst="rect">
              <a:avLst/>
            </a:prstGeom>
          </p:spPr>
          <p:txBody>
            <a:bodyPr anchor="t" rtlCol="false" tIns="0" lIns="0" bIns="0" rIns="0">
              <a:spAutoFit/>
            </a:bodyPr>
            <a:lstStyle/>
            <a:p>
              <a:pPr algn="l">
                <a:lnSpc>
                  <a:spcPts val="4799"/>
                </a:lnSpc>
              </a:pPr>
              <a:r>
                <a:rPr lang="en-US" sz="3999" b="true">
                  <a:solidFill>
                    <a:srgbClr val="F4D314"/>
                  </a:solidFill>
                  <a:latin typeface="Montserrat Bold"/>
                  <a:ea typeface="Montserrat Bold"/>
                  <a:cs typeface="Montserrat Bold"/>
                  <a:sym typeface="Montserrat Bold"/>
                </a:rPr>
                <a:t>Các biến được sử dụng &amp; Mô hình tốt nhất</a:t>
              </a:r>
            </a:p>
          </p:txBody>
        </p:sp>
        <p:sp>
          <p:nvSpPr>
            <p:cNvPr name="TextBox 15" id="15"/>
            <p:cNvSpPr txBox="true"/>
            <p:nvPr/>
          </p:nvSpPr>
          <p:spPr>
            <a:xfrm rot="0">
              <a:off x="1391042" y="1006475"/>
              <a:ext cx="20823770" cy="1036532"/>
            </a:xfrm>
            <a:prstGeom prst="rect">
              <a:avLst/>
            </a:prstGeom>
          </p:spPr>
          <p:txBody>
            <a:bodyPr anchor="t" rtlCol="false" tIns="0" lIns="0" bIns="0" rIns="0">
              <a:spAutoFit/>
            </a:bodyPr>
            <a:lstStyle/>
            <a:p>
              <a:pPr algn="l">
                <a:lnSpc>
                  <a:spcPts val="3220"/>
                </a:lnSpc>
              </a:pPr>
              <a:r>
                <a:rPr lang="en-US" sz="2300" b="true">
                  <a:solidFill>
                    <a:srgbClr val="FFFFFF"/>
                  </a:solidFill>
                  <a:latin typeface="Canva Sans Bold"/>
                  <a:ea typeface="Canva Sans Bold"/>
                  <a:cs typeface="Canva Sans Bold"/>
                  <a:sym typeface="Canva Sans Bold"/>
                </a:rPr>
                <a:t>Các biến được sử dụng</a:t>
              </a:r>
              <a:r>
                <a:rPr lang="en-US" sz="2300">
                  <a:solidFill>
                    <a:srgbClr val="FFFFFF"/>
                  </a:solidFill>
                  <a:latin typeface="Canva Sans"/>
                  <a:ea typeface="Canva Sans"/>
                  <a:cs typeface="Canva Sans"/>
                  <a:sym typeface="Canva Sans"/>
                </a:rPr>
                <a:t>: Company Name, job_simplified, seniority, Headquarters, Location, job_state, Industry, Type of ownership, Sector, Revenue, Size, Rating Category, </a:t>
              </a:r>
              <a:r>
                <a:rPr lang="en-US" sz="2300">
                  <a:solidFill>
                    <a:srgbClr val="FFFFFF"/>
                  </a:solidFill>
                  <a:latin typeface="Canva Sans"/>
                  <a:ea typeface="Canva Sans"/>
                  <a:cs typeface="Canva Sans"/>
                  <a:sym typeface="Canva Sans"/>
                </a:rPr>
                <a:t>Python_yn, Spark, AWS_yn, Average Salary</a:t>
              </a:r>
            </a:p>
          </p:txBody>
        </p:sp>
        <p:sp>
          <p:nvSpPr>
            <p:cNvPr name="TextBox 16" id="16"/>
            <p:cNvSpPr txBox="true"/>
            <p:nvPr/>
          </p:nvSpPr>
          <p:spPr>
            <a:xfrm rot="0">
              <a:off x="1391042" y="2249382"/>
              <a:ext cx="17037279" cy="503132"/>
            </a:xfrm>
            <a:prstGeom prst="rect">
              <a:avLst/>
            </a:prstGeom>
          </p:spPr>
          <p:txBody>
            <a:bodyPr anchor="t" rtlCol="false" tIns="0" lIns="0" bIns="0" rIns="0">
              <a:spAutoFit/>
            </a:bodyPr>
            <a:lstStyle/>
            <a:p>
              <a:pPr algn="l">
                <a:lnSpc>
                  <a:spcPts val="3220"/>
                </a:lnSpc>
              </a:pPr>
              <a:r>
                <a:rPr lang="en-US" sz="2300" b="true">
                  <a:solidFill>
                    <a:srgbClr val="FFFFFF"/>
                  </a:solidFill>
                  <a:latin typeface="Canva Sans Bold"/>
                  <a:ea typeface="Canva Sans Bold"/>
                  <a:cs typeface="Canva Sans Bold"/>
                  <a:sym typeface="Canva Sans Bold"/>
                </a:rPr>
                <a:t>Mô hình tốt nhất</a:t>
              </a:r>
              <a:r>
                <a:rPr lang="en-US" sz="2300">
                  <a:solidFill>
                    <a:srgbClr val="FFFFFF"/>
                  </a:solidFill>
                  <a:latin typeface="Canva Sans"/>
                  <a:ea typeface="Canva Sans"/>
                  <a:cs typeface="Canva Sans"/>
                  <a:sym typeface="Canva Sans"/>
                </a:rPr>
                <a:t>: XGBoost</a:t>
              </a:r>
            </a:p>
          </p:txBody>
        </p:sp>
      </p:grpSp>
      <p:grpSp>
        <p:nvGrpSpPr>
          <p:cNvPr name="Group 17" id="17"/>
          <p:cNvGrpSpPr/>
          <p:nvPr/>
        </p:nvGrpSpPr>
        <p:grpSpPr>
          <a:xfrm rot="0">
            <a:off x="17594559" y="9593559"/>
            <a:ext cx="598191" cy="598191"/>
            <a:chOff x="0" y="0"/>
            <a:chExt cx="797587" cy="797587"/>
          </a:xfrm>
        </p:grpSpPr>
        <p:grpSp>
          <p:nvGrpSpPr>
            <p:cNvPr name="Group 18" id="18"/>
            <p:cNvGrpSpPr/>
            <p:nvPr/>
          </p:nvGrpSpPr>
          <p:grpSpPr>
            <a:xfrm rot="0">
              <a:off x="0" y="0"/>
              <a:ext cx="797587" cy="79758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21" id="21"/>
            <p:cNvSpPr txBox="true"/>
            <p:nvPr/>
          </p:nvSpPr>
          <p:spPr>
            <a:xfrm rot="0">
              <a:off x="67493" y="144794"/>
              <a:ext cx="662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FFFFFF"/>
                  </a:solidFill>
                  <a:latin typeface="Montserrat Bold"/>
                  <a:ea typeface="Montserrat Bold"/>
                  <a:cs typeface="Montserrat Bold"/>
                  <a:sym typeface="Montserrat Bold"/>
                </a:rPr>
                <a:t>26</a:t>
              </a:r>
            </a:p>
          </p:txBody>
        </p:sp>
      </p:grpSp>
      <p:grpSp>
        <p:nvGrpSpPr>
          <p:cNvPr name="Group 22" id="22"/>
          <p:cNvGrpSpPr/>
          <p:nvPr/>
        </p:nvGrpSpPr>
        <p:grpSpPr>
          <a:xfrm rot="0">
            <a:off x="1028700" y="4480470"/>
            <a:ext cx="12277327" cy="2540736"/>
            <a:chOff x="0" y="0"/>
            <a:chExt cx="16369770" cy="3387648"/>
          </a:xfrm>
        </p:grpSpPr>
        <p:grpSp>
          <p:nvGrpSpPr>
            <p:cNvPr name="Group 23" id="23"/>
            <p:cNvGrpSpPr/>
            <p:nvPr/>
          </p:nvGrpSpPr>
          <p:grpSpPr>
            <a:xfrm rot="0">
              <a:off x="0" y="225202"/>
              <a:ext cx="349696" cy="34969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25" id="25"/>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Freeform 26" id="26"/>
            <p:cNvSpPr/>
            <p:nvPr/>
          </p:nvSpPr>
          <p:spPr>
            <a:xfrm flipH="false" flipV="false" rot="0">
              <a:off x="1301424" y="1070890"/>
              <a:ext cx="15068345" cy="2316758"/>
            </a:xfrm>
            <a:custGeom>
              <a:avLst/>
              <a:gdLst/>
              <a:ahLst/>
              <a:cxnLst/>
              <a:rect r="r" b="b" t="t" l="l"/>
              <a:pathLst>
                <a:path h="2316758" w="15068345">
                  <a:moveTo>
                    <a:pt x="0" y="0"/>
                  </a:moveTo>
                  <a:lnTo>
                    <a:pt x="15068346" y="0"/>
                  </a:lnTo>
                  <a:lnTo>
                    <a:pt x="15068346" y="2316758"/>
                  </a:lnTo>
                  <a:lnTo>
                    <a:pt x="0" y="2316758"/>
                  </a:lnTo>
                  <a:lnTo>
                    <a:pt x="0" y="0"/>
                  </a:lnTo>
                  <a:close/>
                </a:path>
              </a:pathLst>
            </a:custGeom>
            <a:blipFill>
              <a:blip r:embed="rId9"/>
              <a:stretch>
                <a:fillRect l="0" t="0" r="0" b="0"/>
              </a:stretch>
            </a:blipFill>
          </p:spPr>
        </p:sp>
        <p:sp>
          <p:nvSpPr>
            <p:cNvPr name="TextBox 27" id="27"/>
            <p:cNvSpPr txBox="true"/>
            <p:nvPr/>
          </p:nvSpPr>
          <p:spPr>
            <a:xfrm rot="0">
              <a:off x="795494" y="9525"/>
              <a:ext cx="8360486" cy="790575"/>
            </a:xfrm>
            <a:prstGeom prst="rect">
              <a:avLst/>
            </a:prstGeom>
          </p:spPr>
          <p:txBody>
            <a:bodyPr anchor="t" rtlCol="false" tIns="0" lIns="0" bIns="0" rIns="0">
              <a:spAutoFit/>
            </a:bodyPr>
            <a:lstStyle/>
            <a:p>
              <a:pPr algn="l">
                <a:lnSpc>
                  <a:spcPts val="4799"/>
                </a:lnSpc>
              </a:pPr>
              <a:r>
                <a:rPr lang="en-US" sz="3999" b="true">
                  <a:solidFill>
                    <a:srgbClr val="F4D314"/>
                  </a:solidFill>
                  <a:latin typeface="Montserrat Bold"/>
                  <a:ea typeface="Montserrat Bold"/>
                  <a:cs typeface="Montserrat Bold"/>
                  <a:sym typeface="Montserrat Bold"/>
                </a:rPr>
                <a:t>Các tham số tốt nhất</a:t>
              </a:r>
            </a:p>
          </p:txBody>
        </p:sp>
      </p:grpSp>
      <p:grpSp>
        <p:nvGrpSpPr>
          <p:cNvPr name="Group 28" id="28"/>
          <p:cNvGrpSpPr/>
          <p:nvPr/>
        </p:nvGrpSpPr>
        <p:grpSpPr>
          <a:xfrm rot="0">
            <a:off x="1028700" y="7211706"/>
            <a:ext cx="8852196" cy="2046594"/>
            <a:chOff x="0" y="0"/>
            <a:chExt cx="11802927" cy="2728791"/>
          </a:xfrm>
        </p:grpSpPr>
        <p:grpSp>
          <p:nvGrpSpPr>
            <p:cNvPr name="Group 29" id="29"/>
            <p:cNvGrpSpPr/>
            <p:nvPr/>
          </p:nvGrpSpPr>
          <p:grpSpPr>
            <a:xfrm rot="0">
              <a:off x="0" y="225202"/>
              <a:ext cx="349696" cy="34969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31" id="31"/>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Freeform 32" id="32"/>
            <p:cNvSpPr/>
            <p:nvPr/>
          </p:nvSpPr>
          <p:spPr>
            <a:xfrm flipH="false" flipV="false" rot="0">
              <a:off x="1301424" y="1052054"/>
              <a:ext cx="9518976" cy="1676737"/>
            </a:xfrm>
            <a:custGeom>
              <a:avLst/>
              <a:gdLst/>
              <a:ahLst/>
              <a:cxnLst/>
              <a:rect r="r" b="b" t="t" l="l"/>
              <a:pathLst>
                <a:path h="1676737" w="9518976">
                  <a:moveTo>
                    <a:pt x="0" y="0"/>
                  </a:moveTo>
                  <a:lnTo>
                    <a:pt x="9518976" y="0"/>
                  </a:lnTo>
                  <a:lnTo>
                    <a:pt x="9518976" y="1676737"/>
                  </a:lnTo>
                  <a:lnTo>
                    <a:pt x="0" y="1676737"/>
                  </a:lnTo>
                  <a:lnTo>
                    <a:pt x="0" y="0"/>
                  </a:lnTo>
                  <a:close/>
                </a:path>
              </a:pathLst>
            </a:custGeom>
            <a:blipFill>
              <a:blip r:embed="rId10"/>
              <a:stretch>
                <a:fillRect l="0" t="0" r="0" b="0"/>
              </a:stretch>
            </a:blipFill>
          </p:spPr>
        </p:sp>
        <p:sp>
          <p:nvSpPr>
            <p:cNvPr name="TextBox 33" id="33"/>
            <p:cNvSpPr txBox="true"/>
            <p:nvPr/>
          </p:nvSpPr>
          <p:spPr>
            <a:xfrm rot="0">
              <a:off x="795494" y="9525"/>
              <a:ext cx="11007434" cy="790575"/>
            </a:xfrm>
            <a:prstGeom prst="rect">
              <a:avLst/>
            </a:prstGeom>
          </p:spPr>
          <p:txBody>
            <a:bodyPr anchor="t" rtlCol="false" tIns="0" lIns="0" bIns="0" rIns="0">
              <a:spAutoFit/>
            </a:bodyPr>
            <a:lstStyle/>
            <a:p>
              <a:pPr algn="l">
                <a:lnSpc>
                  <a:spcPts val="4799"/>
                </a:lnSpc>
              </a:pPr>
              <a:r>
                <a:rPr lang="en-US" sz="3999" b="true">
                  <a:solidFill>
                    <a:srgbClr val="F4D314"/>
                  </a:solidFill>
                  <a:latin typeface="Montserrat Bold"/>
                  <a:ea typeface="Montserrat Bold"/>
                  <a:cs typeface="Montserrat Bold"/>
                  <a:sym typeface="Montserrat Bold"/>
                </a:rPr>
                <a:t>Kết quả tốt nhất</a:t>
              </a:r>
            </a:p>
          </p:txBody>
        </p:sp>
      </p:grpSp>
      <p:sp>
        <p:nvSpPr>
          <p:cNvPr name="TextBox 34" id="34"/>
          <p:cNvSpPr txBox="true"/>
          <p:nvPr/>
        </p:nvSpPr>
        <p:spPr>
          <a:xfrm rot="0">
            <a:off x="1028700" y="571500"/>
            <a:ext cx="12680594" cy="914400"/>
          </a:xfrm>
          <a:prstGeom prst="rect">
            <a:avLst/>
          </a:prstGeom>
        </p:spPr>
        <p:txBody>
          <a:bodyPr anchor="t" rtlCol="false" tIns="0" lIns="0" bIns="0" rIns="0">
            <a:spAutoFit/>
          </a:bodyPr>
          <a:lstStyle/>
          <a:p>
            <a:pPr algn="l">
              <a:lnSpc>
                <a:spcPts val="7200"/>
              </a:lnSpc>
            </a:pPr>
            <a:r>
              <a:rPr lang="en-US" sz="6000" b="true">
                <a:solidFill>
                  <a:srgbClr val="FFFFFF"/>
                </a:solidFill>
                <a:latin typeface="Montserrat Bold"/>
                <a:ea typeface="Montserrat Bold"/>
                <a:cs typeface="Montserrat Bold"/>
                <a:sym typeface="Montserrat Bold"/>
              </a:rPr>
              <a:t>6. KẾT LUẬN</a:t>
            </a:r>
          </a:p>
        </p:txBody>
      </p:sp>
    </p:spTree>
  </p:cSld>
  <p:clrMapOvr>
    <a:masterClrMapping/>
  </p:clrMapOvr>
  <p:transition spd="fast">
    <p:wipe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5100934" y="1556724"/>
            <a:ext cx="17678196" cy="9502030"/>
          </a:xfrm>
          <a:custGeom>
            <a:avLst/>
            <a:gdLst/>
            <a:ahLst/>
            <a:cxnLst/>
            <a:rect r="r" b="b" t="t" l="l"/>
            <a:pathLst>
              <a:path h="9502030" w="17678196">
                <a:moveTo>
                  <a:pt x="17678196" y="0"/>
                </a:moveTo>
                <a:lnTo>
                  <a:pt x="0" y="0"/>
                </a:lnTo>
                <a:lnTo>
                  <a:pt x="0" y="9502030"/>
                </a:lnTo>
                <a:lnTo>
                  <a:pt x="17678196" y="9502030"/>
                </a:lnTo>
                <a:lnTo>
                  <a:pt x="17678196"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029669"/>
            <a:ext cx="4665895" cy="1076325"/>
          </a:xfrm>
          <a:prstGeom prst="rect">
            <a:avLst/>
          </a:prstGeom>
        </p:spPr>
        <p:txBody>
          <a:bodyPr anchor="t" rtlCol="false" tIns="0" lIns="0" bIns="0" rIns="0">
            <a:spAutoFit/>
          </a:bodyPr>
          <a:lstStyle/>
          <a:p>
            <a:pPr algn="l">
              <a:lnSpc>
                <a:spcPts val="4202"/>
              </a:lnSpc>
            </a:pPr>
            <a:r>
              <a:rPr lang="en-US" sz="3501" b="true">
                <a:solidFill>
                  <a:srgbClr val="000000"/>
                </a:solidFill>
                <a:latin typeface="Montserrat Bold"/>
                <a:ea typeface="Montserrat Bold"/>
                <a:cs typeface="Montserrat Bold"/>
                <a:sym typeface="Montserrat Bold"/>
              </a:rPr>
              <a:t>Nhóm 19,</a:t>
            </a:r>
          </a:p>
          <a:p>
            <a:pPr algn="l">
              <a:lnSpc>
                <a:spcPts val="4202"/>
              </a:lnSpc>
            </a:pPr>
            <a:r>
              <a:rPr lang="en-US" sz="3501" i="true" b="true">
                <a:solidFill>
                  <a:srgbClr val="000000"/>
                </a:solidFill>
                <a:latin typeface="Montserrat Bold Italics"/>
                <a:ea typeface="Montserrat Bold Italics"/>
                <a:cs typeface="Montserrat Bold Italics"/>
                <a:sym typeface="Montserrat Bold Italics"/>
              </a:rPr>
              <a:t>Khoa KHMT</a:t>
            </a:r>
          </a:p>
        </p:txBody>
      </p:sp>
      <p:sp>
        <p:nvSpPr>
          <p:cNvPr name="AutoShape 4" id="4"/>
          <p:cNvSpPr/>
          <p:nvPr/>
        </p:nvSpPr>
        <p:spPr>
          <a:xfrm>
            <a:off x="1028700" y="6848569"/>
            <a:ext cx="3215036" cy="0"/>
          </a:xfrm>
          <a:prstGeom prst="line">
            <a:avLst/>
          </a:prstGeom>
          <a:ln cap="flat" w="57150">
            <a:solidFill>
              <a:srgbClr val="C7ED2E"/>
            </a:solidFill>
            <a:prstDash val="solid"/>
            <a:headEnd type="none" len="sm" w="sm"/>
            <a:tailEnd type="none" len="sm" w="sm"/>
          </a:ln>
        </p:spPr>
      </p:sp>
      <p:grpSp>
        <p:nvGrpSpPr>
          <p:cNvPr name="Group 5" id="5"/>
          <p:cNvGrpSpPr/>
          <p:nvPr/>
        </p:nvGrpSpPr>
        <p:grpSpPr>
          <a:xfrm rot="0">
            <a:off x="1028700" y="2438062"/>
            <a:ext cx="10777443" cy="3415887"/>
            <a:chOff x="0" y="0"/>
            <a:chExt cx="14369924" cy="4554516"/>
          </a:xfrm>
        </p:grpSpPr>
        <p:grpSp>
          <p:nvGrpSpPr>
            <p:cNvPr name="Group 6" id="6"/>
            <p:cNvGrpSpPr/>
            <p:nvPr/>
          </p:nvGrpSpPr>
          <p:grpSpPr>
            <a:xfrm rot="0">
              <a:off x="7335711" y="2060796"/>
              <a:ext cx="6540118" cy="1105462"/>
              <a:chOff x="0" y="0"/>
              <a:chExt cx="1079918" cy="182536"/>
            </a:xfrm>
          </p:grpSpPr>
          <p:sp>
            <p:nvSpPr>
              <p:cNvPr name="Freeform 7" id="7"/>
              <p:cNvSpPr/>
              <p:nvPr/>
            </p:nvSpPr>
            <p:spPr>
              <a:xfrm flipH="false" flipV="false" rot="0">
                <a:off x="0" y="0"/>
                <a:ext cx="1079918" cy="182536"/>
              </a:xfrm>
              <a:custGeom>
                <a:avLst/>
                <a:gdLst/>
                <a:ahLst/>
                <a:cxnLst/>
                <a:rect r="r" b="b" t="t" l="l"/>
                <a:pathLst>
                  <a:path h="182536" w="1079918">
                    <a:moveTo>
                      <a:pt x="0" y="0"/>
                    </a:moveTo>
                    <a:lnTo>
                      <a:pt x="1079918" y="0"/>
                    </a:lnTo>
                    <a:lnTo>
                      <a:pt x="1079918" y="182536"/>
                    </a:lnTo>
                    <a:lnTo>
                      <a:pt x="0" y="182536"/>
                    </a:lnTo>
                    <a:close/>
                  </a:path>
                </a:pathLst>
              </a:custGeom>
              <a:solidFill>
                <a:srgbClr val="C7ED2E"/>
              </a:solidFill>
            </p:spPr>
          </p:sp>
          <p:sp>
            <p:nvSpPr>
              <p:cNvPr name="TextBox 8" id="8"/>
              <p:cNvSpPr txBox="true"/>
              <p:nvPr/>
            </p:nvSpPr>
            <p:spPr>
              <a:xfrm>
                <a:off x="0" y="-38100"/>
                <a:ext cx="1079918" cy="220636"/>
              </a:xfrm>
              <a:prstGeom prst="rect">
                <a:avLst/>
              </a:prstGeom>
            </p:spPr>
            <p:txBody>
              <a:bodyPr anchor="ctr" rtlCol="false" tIns="60771" lIns="60771" bIns="60771" rIns="60771"/>
              <a:lstStyle/>
              <a:p>
                <a:pPr algn="ctr">
                  <a:lnSpc>
                    <a:spcPts val="2659"/>
                  </a:lnSpc>
                  <a:spcBef>
                    <a:spcPct val="0"/>
                  </a:spcBef>
                </a:pPr>
              </a:p>
            </p:txBody>
          </p:sp>
        </p:grpSp>
        <p:sp>
          <p:nvSpPr>
            <p:cNvPr name="TextBox 9" id="9"/>
            <p:cNvSpPr txBox="true"/>
            <p:nvPr/>
          </p:nvSpPr>
          <p:spPr>
            <a:xfrm rot="0">
              <a:off x="0" y="0"/>
              <a:ext cx="14369924" cy="2908300"/>
            </a:xfrm>
            <a:prstGeom prst="rect">
              <a:avLst/>
            </a:prstGeom>
          </p:spPr>
          <p:txBody>
            <a:bodyPr anchor="t" rtlCol="false" tIns="0" lIns="0" bIns="0" rIns="0">
              <a:spAutoFit/>
            </a:bodyPr>
            <a:lstStyle/>
            <a:p>
              <a:pPr algn="l">
                <a:lnSpc>
                  <a:spcPts val="17226"/>
                </a:lnSpc>
              </a:pPr>
              <a:r>
                <a:rPr lang="en-US" sz="14355" b="true">
                  <a:solidFill>
                    <a:srgbClr val="000000"/>
                  </a:solidFill>
                  <a:latin typeface="Montserrat Bold"/>
                  <a:ea typeface="Montserrat Bold"/>
                  <a:cs typeface="Montserrat Bold"/>
                  <a:sym typeface="Montserrat Bold"/>
                </a:rPr>
                <a:t>Cảm ơn</a:t>
              </a:r>
            </a:p>
          </p:txBody>
        </p:sp>
        <p:grpSp>
          <p:nvGrpSpPr>
            <p:cNvPr name="Group 10" id="10"/>
            <p:cNvGrpSpPr/>
            <p:nvPr/>
          </p:nvGrpSpPr>
          <p:grpSpPr>
            <a:xfrm rot="0">
              <a:off x="0" y="2768600"/>
              <a:ext cx="11233689" cy="1785916"/>
              <a:chOff x="0" y="0"/>
              <a:chExt cx="2292848" cy="364514"/>
            </a:xfrm>
          </p:grpSpPr>
          <p:sp>
            <p:nvSpPr>
              <p:cNvPr name="Freeform 11" id="11"/>
              <p:cNvSpPr/>
              <p:nvPr/>
            </p:nvSpPr>
            <p:spPr>
              <a:xfrm flipH="false" flipV="false" rot="0">
                <a:off x="0" y="0"/>
                <a:ext cx="2292848" cy="364514"/>
              </a:xfrm>
              <a:custGeom>
                <a:avLst/>
                <a:gdLst/>
                <a:ahLst/>
                <a:cxnLst/>
                <a:rect r="r" b="b" t="t" l="l"/>
                <a:pathLst>
                  <a:path h="364514" w="2292848">
                    <a:moveTo>
                      <a:pt x="0" y="0"/>
                    </a:moveTo>
                    <a:lnTo>
                      <a:pt x="2292848" y="0"/>
                    </a:lnTo>
                    <a:lnTo>
                      <a:pt x="2292848" y="364514"/>
                    </a:lnTo>
                    <a:lnTo>
                      <a:pt x="0" y="364514"/>
                    </a:lnTo>
                    <a:close/>
                  </a:path>
                </a:pathLst>
              </a:custGeom>
              <a:solidFill>
                <a:srgbClr val="000000">
                  <a:alpha val="0"/>
                </a:srgbClr>
              </a:solidFill>
              <a:ln w="19050" cap="sq">
                <a:solidFill>
                  <a:srgbClr val="000000"/>
                </a:solidFill>
                <a:prstDash val="dash"/>
                <a:miter/>
              </a:ln>
            </p:spPr>
          </p:sp>
          <p:sp>
            <p:nvSpPr>
              <p:cNvPr name="TextBox 12" id="12"/>
              <p:cNvSpPr txBox="true"/>
              <p:nvPr/>
            </p:nvSpPr>
            <p:spPr>
              <a:xfrm>
                <a:off x="0" y="-38100"/>
                <a:ext cx="2292848" cy="402614"/>
              </a:xfrm>
              <a:prstGeom prst="rect">
                <a:avLst/>
              </a:prstGeom>
            </p:spPr>
            <p:txBody>
              <a:bodyPr anchor="ctr" rtlCol="false" tIns="60771" lIns="60771" bIns="60771" rIns="60771"/>
              <a:lstStyle/>
              <a:p>
                <a:pPr algn="ctr">
                  <a:lnSpc>
                    <a:spcPts val="2659"/>
                  </a:lnSpc>
                  <a:spcBef>
                    <a:spcPct val="0"/>
                  </a:spcBef>
                </a:pPr>
              </a:p>
            </p:txBody>
          </p:sp>
        </p:grpSp>
        <p:sp>
          <p:nvSpPr>
            <p:cNvPr name="TextBox 13" id="13"/>
            <p:cNvSpPr txBox="true"/>
            <p:nvPr/>
          </p:nvSpPr>
          <p:spPr>
            <a:xfrm rot="0">
              <a:off x="255859" y="3166258"/>
              <a:ext cx="10721971" cy="990600"/>
            </a:xfrm>
            <a:prstGeom prst="rect">
              <a:avLst/>
            </a:prstGeom>
          </p:spPr>
          <p:txBody>
            <a:bodyPr anchor="t" rtlCol="false" tIns="0" lIns="0" bIns="0" rIns="0">
              <a:spAutoFit/>
            </a:bodyPr>
            <a:lstStyle/>
            <a:p>
              <a:pPr algn="l">
                <a:lnSpc>
                  <a:spcPts val="5915"/>
                </a:lnSpc>
              </a:pPr>
              <a:r>
                <a:rPr lang="en-US" sz="4929" b="true">
                  <a:solidFill>
                    <a:srgbClr val="000000"/>
                  </a:solidFill>
                  <a:latin typeface="Montserrat Bold"/>
                  <a:ea typeface="Montserrat Bold"/>
                  <a:cs typeface="Montserrat Bold"/>
                  <a:sym typeface="Montserrat Bold"/>
                </a:rPr>
                <a:t>Mọi người đã lắng nghe!</a:t>
              </a:r>
            </a:p>
          </p:txBody>
        </p:sp>
      </p:grpSp>
      <p:grpSp>
        <p:nvGrpSpPr>
          <p:cNvPr name="Group 14" id="14"/>
          <p:cNvGrpSpPr/>
          <p:nvPr/>
        </p:nvGrpSpPr>
        <p:grpSpPr>
          <a:xfrm rot="0">
            <a:off x="12577262" y="0"/>
            <a:ext cx="5710738" cy="10287000"/>
            <a:chOff x="0" y="0"/>
            <a:chExt cx="956800" cy="1723525"/>
          </a:xfrm>
        </p:grpSpPr>
        <p:sp>
          <p:nvSpPr>
            <p:cNvPr name="Freeform 15" id="15"/>
            <p:cNvSpPr/>
            <p:nvPr/>
          </p:nvSpPr>
          <p:spPr>
            <a:xfrm flipH="false" flipV="false" rot="0">
              <a:off x="0" y="0"/>
              <a:ext cx="956800" cy="1723525"/>
            </a:xfrm>
            <a:custGeom>
              <a:avLst/>
              <a:gdLst/>
              <a:ahLst/>
              <a:cxnLst/>
              <a:rect r="r" b="b" t="t" l="l"/>
              <a:pathLst>
                <a:path h="1723525" w="956800">
                  <a:moveTo>
                    <a:pt x="0" y="0"/>
                  </a:moveTo>
                  <a:lnTo>
                    <a:pt x="956800" y="0"/>
                  </a:lnTo>
                  <a:lnTo>
                    <a:pt x="956800" y="1723525"/>
                  </a:lnTo>
                  <a:lnTo>
                    <a:pt x="0" y="1723525"/>
                  </a:lnTo>
                  <a:close/>
                </a:path>
              </a:pathLst>
            </a:custGeom>
            <a:blipFill>
              <a:blip r:embed="rId4"/>
              <a:stretch>
                <a:fillRect l="-102128" t="0" r="-68242" b="0"/>
              </a:stretch>
            </a:blipFill>
          </p:spPr>
        </p:sp>
      </p:grpSp>
      <p:sp>
        <p:nvSpPr>
          <p:cNvPr name="Freeform 16" id="16"/>
          <p:cNvSpPr/>
          <p:nvPr/>
        </p:nvSpPr>
        <p:spPr>
          <a:xfrm flipH="false" flipV="false" rot="-2700000">
            <a:off x="-1002681" y="9289332"/>
            <a:ext cx="2005363" cy="1995336"/>
          </a:xfrm>
          <a:custGeom>
            <a:avLst/>
            <a:gdLst/>
            <a:ahLst/>
            <a:cxnLst/>
            <a:rect r="r" b="b" t="t" l="l"/>
            <a:pathLst>
              <a:path h="1995336" w="2005363">
                <a:moveTo>
                  <a:pt x="0" y="0"/>
                </a:moveTo>
                <a:lnTo>
                  <a:pt x="2005362" y="0"/>
                </a:lnTo>
                <a:lnTo>
                  <a:pt x="2005362" y="1995336"/>
                </a:lnTo>
                <a:lnTo>
                  <a:pt x="0" y="19953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17594559" y="9593559"/>
            <a:ext cx="598191" cy="598191"/>
            <a:chOff x="0" y="0"/>
            <a:chExt cx="797587" cy="797587"/>
          </a:xfrm>
        </p:grpSpPr>
        <p:grpSp>
          <p:nvGrpSpPr>
            <p:cNvPr name="Group 18" id="18"/>
            <p:cNvGrpSpPr/>
            <p:nvPr/>
          </p:nvGrpSpPr>
          <p:grpSpPr>
            <a:xfrm rot="0">
              <a:off x="0" y="0"/>
              <a:ext cx="797587" cy="79758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21" id="21"/>
            <p:cNvSpPr txBox="true"/>
            <p:nvPr/>
          </p:nvSpPr>
          <p:spPr>
            <a:xfrm rot="0">
              <a:off x="67493" y="144794"/>
              <a:ext cx="662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FFFFFF"/>
                  </a:solidFill>
                  <a:latin typeface="Montserrat Bold"/>
                  <a:ea typeface="Montserrat Bold"/>
                  <a:cs typeface="Montserrat Bold"/>
                  <a:sym typeface="Montserrat Bold"/>
                </a:rPr>
                <a:t>27</a:t>
              </a:r>
            </a:p>
          </p:txBody>
        </p:sp>
      </p:grpSp>
    </p:spTree>
  </p:cSld>
  <p:clrMapOvr>
    <a:masterClrMapping/>
  </p:clrMapOvr>
  <p:transition spd="fast">
    <p:wipe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1028700" y="1727175"/>
            <a:ext cx="19932867" cy="12199258"/>
            <a:chOff x="0" y="0"/>
            <a:chExt cx="26577155" cy="16265677"/>
          </a:xfrm>
        </p:grpSpPr>
        <p:sp>
          <p:nvSpPr>
            <p:cNvPr name="Freeform 4" id="4"/>
            <p:cNvSpPr/>
            <p:nvPr/>
          </p:nvSpPr>
          <p:spPr>
            <a:xfrm flipH="false" flipV="false" rot="0">
              <a:off x="1338981" y="12834344"/>
              <a:ext cx="1034386" cy="1031800"/>
            </a:xfrm>
            <a:custGeom>
              <a:avLst/>
              <a:gdLst/>
              <a:ahLst/>
              <a:cxnLst/>
              <a:rect r="r" b="b" t="t" l="l"/>
              <a:pathLst>
                <a:path h="1031800" w="1034386">
                  <a:moveTo>
                    <a:pt x="0" y="0"/>
                  </a:moveTo>
                  <a:lnTo>
                    <a:pt x="1034386" y="0"/>
                  </a:lnTo>
                  <a:lnTo>
                    <a:pt x="1034386" y="1031800"/>
                  </a:lnTo>
                  <a:lnTo>
                    <a:pt x="0" y="1031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778480">
              <a:off x="23174877" y="444749"/>
              <a:ext cx="1986112" cy="1767639"/>
            </a:xfrm>
            <a:custGeom>
              <a:avLst/>
              <a:gdLst/>
              <a:ahLst/>
              <a:cxnLst/>
              <a:rect r="r" b="b" t="t" l="l"/>
              <a:pathLst>
                <a:path h="1767639" w="1986112">
                  <a:moveTo>
                    <a:pt x="0" y="0"/>
                  </a:moveTo>
                  <a:lnTo>
                    <a:pt x="1986112" y="0"/>
                  </a:lnTo>
                  <a:lnTo>
                    <a:pt x="1986112" y="1767640"/>
                  </a:lnTo>
                  <a:lnTo>
                    <a:pt x="0" y="1767640"/>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0" y="675938"/>
              <a:ext cx="1164134" cy="2699440"/>
            </a:xfrm>
            <a:custGeom>
              <a:avLst/>
              <a:gdLst/>
              <a:ahLst/>
              <a:cxnLst/>
              <a:rect r="r" b="b" t="t" l="l"/>
              <a:pathLst>
                <a:path h="2699440" w="1164134">
                  <a:moveTo>
                    <a:pt x="1164134" y="2699440"/>
                  </a:moveTo>
                  <a:lnTo>
                    <a:pt x="0" y="2699440"/>
                  </a:lnTo>
                  <a:lnTo>
                    <a:pt x="0" y="0"/>
                  </a:lnTo>
                  <a:lnTo>
                    <a:pt x="1164134" y="0"/>
                  </a:lnTo>
                  <a:lnTo>
                    <a:pt x="1164134" y="269944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851467">
              <a:off x="14095156" y="8521039"/>
              <a:ext cx="11880517" cy="6385778"/>
            </a:xfrm>
            <a:custGeom>
              <a:avLst/>
              <a:gdLst/>
              <a:ahLst/>
              <a:cxnLst/>
              <a:rect r="r" b="b" t="t" l="l"/>
              <a:pathLst>
                <a:path h="6385778" w="11880517">
                  <a:moveTo>
                    <a:pt x="11880517" y="0"/>
                  </a:moveTo>
                  <a:lnTo>
                    <a:pt x="0" y="0"/>
                  </a:lnTo>
                  <a:lnTo>
                    <a:pt x="0" y="6385778"/>
                  </a:lnTo>
                  <a:lnTo>
                    <a:pt x="11880517" y="6385778"/>
                  </a:lnTo>
                  <a:lnTo>
                    <a:pt x="11880517" y="0"/>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grpSp>
      <p:sp>
        <p:nvSpPr>
          <p:cNvPr name="AutoShape 8" id="8"/>
          <p:cNvSpPr/>
          <p:nvPr/>
        </p:nvSpPr>
        <p:spPr>
          <a:xfrm flipV="true">
            <a:off x="1159836" y="1928812"/>
            <a:ext cx="0" cy="6551566"/>
          </a:xfrm>
          <a:prstGeom prst="line">
            <a:avLst/>
          </a:prstGeom>
          <a:ln cap="flat" w="38100">
            <a:solidFill>
              <a:srgbClr val="FFFFFF"/>
            </a:solidFill>
            <a:prstDash val="solid"/>
            <a:headEnd type="none" len="sm" w="sm"/>
            <a:tailEnd type="none" len="sm" w="sm"/>
          </a:ln>
        </p:spPr>
      </p:sp>
      <p:grpSp>
        <p:nvGrpSpPr>
          <p:cNvPr name="Group 9" id="9"/>
          <p:cNvGrpSpPr/>
          <p:nvPr/>
        </p:nvGrpSpPr>
        <p:grpSpPr>
          <a:xfrm rot="0">
            <a:off x="1028700" y="2676479"/>
            <a:ext cx="14850536" cy="1716088"/>
            <a:chOff x="0" y="0"/>
            <a:chExt cx="19800715" cy="2288117"/>
          </a:xfrm>
        </p:grpSpPr>
        <p:grpSp>
          <p:nvGrpSpPr>
            <p:cNvPr name="Group 10" id="10"/>
            <p:cNvGrpSpPr/>
            <p:nvPr/>
          </p:nvGrpSpPr>
          <p:grpSpPr>
            <a:xfrm rot="0">
              <a:off x="0" y="225202"/>
              <a:ext cx="349696" cy="34969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3" id="13"/>
            <p:cNvSpPr txBox="true"/>
            <p:nvPr/>
          </p:nvSpPr>
          <p:spPr>
            <a:xfrm rot="0">
              <a:off x="661444" y="9525"/>
              <a:ext cx="8360486" cy="790575"/>
            </a:xfrm>
            <a:prstGeom prst="rect">
              <a:avLst/>
            </a:prstGeom>
          </p:spPr>
          <p:txBody>
            <a:bodyPr anchor="t" rtlCol="false" tIns="0" lIns="0" bIns="0" rIns="0">
              <a:spAutoFit/>
            </a:bodyPr>
            <a:lstStyle/>
            <a:p>
              <a:pPr algn="l">
                <a:lnSpc>
                  <a:spcPts val="4799"/>
                </a:lnSpc>
              </a:pPr>
              <a:r>
                <a:rPr lang="en-US" sz="3999" b="true">
                  <a:solidFill>
                    <a:srgbClr val="F4D314"/>
                  </a:solidFill>
                  <a:latin typeface="Montserrat Bold"/>
                  <a:ea typeface="Montserrat Bold"/>
                  <a:cs typeface="Montserrat Bold"/>
                  <a:sym typeface="Montserrat Bold"/>
                </a:rPr>
                <a:t>Mục tiêu đề tài</a:t>
              </a:r>
            </a:p>
          </p:txBody>
        </p:sp>
        <p:sp>
          <p:nvSpPr>
            <p:cNvPr name="TextBox 14" id="14"/>
            <p:cNvSpPr txBox="true"/>
            <p:nvPr/>
          </p:nvSpPr>
          <p:spPr>
            <a:xfrm rot="0">
              <a:off x="923351" y="1156758"/>
              <a:ext cx="18877364" cy="1131358"/>
            </a:xfrm>
            <a:prstGeom prst="rect">
              <a:avLst/>
            </a:prstGeom>
          </p:spPr>
          <p:txBody>
            <a:bodyPr anchor="t" rtlCol="false" tIns="0" lIns="0" bIns="0" rIns="0">
              <a:spAutoFit/>
            </a:bodyPr>
            <a:lstStyle/>
            <a:p>
              <a:pPr algn="l">
                <a:lnSpc>
                  <a:spcPts val="3499"/>
                </a:lnSpc>
              </a:pPr>
              <a:r>
                <a:rPr lang="en-US" sz="2499">
                  <a:solidFill>
                    <a:srgbClr val="FFFFFF"/>
                  </a:solidFill>
                  <a:latin typeface="Canva Sans"/>
                  <a:ea typeface="Canva Sans"/>
                  <a:cs typeface="Canva Sans"/>
                  <a:sym typeface="Canva Sans"/>
                </a:rPr>
                <a:t>Khám phá các </a:t>
              </a:r>
              <a:r>
                <a:rPr lang="en-US" sz="2499" u="sng" b="true">
                  <a:solidFill>
                    <a:srgbClr val="FFFFFF"/>
                  </a:solidFill>
                  <a:latin typeface="Canva Sans Bold"/>
                  <a:ea typeface="Canva Sans Bold"/>
                  <a:cs typeface="Canva Sans Bold"/>
                  <a:sym typeface="Canva Sans Bold"/>
                </a:rPr>
                <a:t>yếu tố ảnh hưởng đến mức lương</a:t>
              </a:r>
              <a:r>
                <a:rPr lang="en-US" sz="2499">
                  <a:solidFill>
                    <a:srgbClr val="FFFFFF"/>
                  </a:solidFill>
                  <a:latin typeface="Canva Sans"/>
                  <a:ea typeface="Canva Sans"/>
                  <a:cs typeface="Canva Sans"/>
                  <a:sym typeface="Canva Sans"/>
                </a:rPr>
                <a:t> của công việc thuộc ngành Khoa học Dữ liệu, và </a:t>
              </a:r>
              <a:r>
                <a:rPr lang="en-US" sz="2499" u="sng" b="true">
                  <a:solidFill>
                    <a:srgbClr val="FFFFFF"/>
                  </a:solidFill>
                  <a:latin typeface="Canva Sans Bold"/>
                  <a:ea typeface="Canva Sans Bold"/>
                  <a:cs typeface="Canva Sans Bold"/>
                  <a:sym typeface="Canva Sans Bold"/>
                </a:rPr>
                <a:t>xây dựng mô hình</a:t>
              </a:r>
              <a:r>
                <a:rPr lang="en-US" sz="2499">
                  <a:solidFill>
                    <a:srgbClr val="FFFFFF"/>
                  </a:solidFill>
                  <a:latin typeface="Canva Sans"/>
                  <a:ea typeface="Canva Sans"/>
                  <a:cs typeface="Canva Sans"/>
                  <a:sym typeface="Canva Sans"/>
                </a:rPr>
                <a:t> dự đoán phù hợp.</a:t>
              </a:r>
            </a:p>
          </p:txBody>
        </p:sp>
      </p:grpSp>
      <p:grpSp>
        <p:nvGrpSpPr>
          <p:cNvPr name="Group 15" id="15"/>
          <p:cNvGrpSpPr/>
          <p:nvPr/>
        </p:nvGrpSpPr>
        <p:grpSpPr>
          <a:xfrm rot="0">
            <a:off x="1028700" y="4695779"/>
            <a:ext cx="14850536" cy="1717675"/>
            <a:chOff x="0" y="0"/>
            <a:chExt cx="19800715" cy="2290233"/>
          </a:xfrm>
        </p:grpSpPr>
        <p:grpSp>
          <p:nvGrpSpPr>
            <p:cNvPr name="Group 16" id="16"/>
            <p:cNvGrpSpPr/>
            <p:nvPr/>
          </p:nvGrpSpPr>
          <p:grpSpPr>
            <a:xfrm rot="0">
              <a:off x="0" y="225202"/>
              <a:ext cx="349696" cy="34969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9" id="19"/>
            <p:cNvSpPr txBox="true"/>
            <p:nvPr/>
          </p:nvSpPr>
          <p:spPr>
            <a:xfrm rot="0">
              <a:off x="661444" y="9525"/>
              <a:ext cx="8360486" cy="790575"/>
            </a:xfrm>
            <a:prstGeom prst="rect">
              <a:avLst/>
            </a:prstGeom>
          </p:spPr>
          <p:txBody>
            <a:bodyPr anchor="t" rtlCol="false" tIns="0" lIns="0" bIns="0" rIns="0">
              <a:spAutoFit/>
            </a:bodyPr>
            <a:lstStyle/>
            <a:p>
              <a:pPr algn="l">
                <a:lnSpc>
                  <a:spcPts val="4799"/>
                </a:lnSpc>
              </a:pPr>
              <a:r>
                <a:rPr lang="en-US" sz="3999" b="true">
                  <a:solidFill>
                    <a:srgbClr val="F4D314"/>
                  </a:solidFill>
                  <a:latin typeface="Montserrat Bold"/>
                  <a:ea typeface="Montserrat Bold"/>
                  <a:cs typeface="Montserrat Bold"/>
                  <a:sym typeface="Montserrat Bold"/>
                </a:rPr>
                <a:t>Bộ dữ liệu</a:t>
              </a:r>
            </a:p>
          </p:txBody>
        </p:sp>
        <p:sp>
          <p:nvSpPr>
            <p:cNvPr name="TextBox 20" id="20"/>
            <p:cNvSpPr txBox="true"/>
            <p:nvPr/>
          </p:nvSpPr>
          <p:spPr>
            <a:xfrm rot="0">
              <a:off x="923351" y="1158875"/>
              <a:ext cx="18877364" cy="1131358"/>
            </a:xfrm>
            <a:prstGeom prst="rect">
              <a:avLst/>
            </a:prstGeom>
          </p:spPr>
          <p:txBody>
            <a:bodyPr anchor="t" rtlCol="false" tIns="0" lIns="0" bIns="0" rIns="0">
              <a:spAutoFit/>
            </a:bodyPr>
            <a:lstStyle/>
            <a:p>
              <a:pPr algn="l">
                <a:lnSpc>
                  <a:spcPts val="3499"/>
                </a:lnSpc>
              </a:pPr>
              <a:r>
                <a:rPr lang="en-US" sz="2499">
                  <a:solidFill>
                    <a:srgbClr val="FFFFFF"/>
                  </a:solidFill>
                  <a:latin typeface="Canva Sans"/>
                  <a:ea typeface="Canva Sans"/>
                  <a:cs typeface="Canva Sans"/>
                  <a:sym typeface="Canva Sans"/>
                </a:rPr>
                <a:t>Bộ dữ liệu sử dụng là </a:t>
              </a:r>
              <a:r>
                <a:rPr lang="en-US" sz="2499" u="sng" b="true">
                  <a:solidFill>
                    <a:srgbClr val="FFFFFF"/>
                  </a:solidFill>
                  <a:latin typeface="Canva Sans Bold"/>
                  <a:ea typeface="Canva Sans Bold"/>
                  <a:cs typeface="Canva Sans Bold"/>
                  <a:sym typeface="Canva Sans Bold"/>
                </a:rPr>
                <a:t>Data Science Jobs &amp; Salaries 2024</a:t>
              </a:r>
              <a:r>
                <a:rPr lang="en-US" sz="2499">
                  <a:solidFill>
                    <a:srgbClr val="FFFFFF"/>
                  </a:solidFill>
                  <a:latin typeface="Canva Sans"/>
                  <a:ea typeface="Canva Sans"/>
                  <a:cs typeface="Canva Sans"/>
                  <a:sym typeface="Canva Sans"/>
                </a:rPr>
                <a:t>, cung cấp bởi nguồn uy tín là Kaggle. Dữ liệu gồm thông tin tuyển dụng và mức lương của các vị trí trong ngành Khoa học Dữ liệu.</a:t>
              </a:r>
            </a:p>
          </p:txBody>
        </p:sp>
      </p:grpSp>
      <p:grpSp>
        <p:nvGrpSpPr>
          <p:cNvPr name="Group 21" id="21"/>
          <p:cNvGrpSpPr/>
          <p:nvPr/>
        </p:nvGrpSpPr>
        <p:grpSpPr>
          <a:xfrm rot="0">
            <a:off x="1028700" y="6715079"/>
            <a:ext cx="14850536" cy="1717675"/>
            <a:chOff x="0" y="0"/>
            <a:chExt cx="19800715" cy="2290233"/>
          </a:xfrm>
        </p:grpSpPr>
        <p:grpSp>
          <p:nvGrpSpPr>
            <p:cNvPr name="Group 22" id="22"/>
            <p:cNvGrpSpPr/>
            <p:nvPr/>
          </p:nvGrpSpPr>
          <p:grpSpPr>
            <a:xfrm rot="0">
              <a:off x="0" y="225202"/>
              <a:ext cx="349696" cy="34969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25" id="25"/>
            <p:cNvSpPr txBox="true"/>
            <p:nvPr/>
          </p:nvSpPr>
          <p:spPr>
            <a:xfrm rot="0">
              <a:off x="661444" y="9525"/>
              <a:ext cx="11007434" cy="790575"/>
            </a:xfrm>
            <a:prstGeom prst="rect">
              <a:avLst/>
            </a:prstGeom>
          </p:spPr>
          <p:txBody>
            <a:bodyPr anchor="t" rtlCol="false" tIns="0" lIns="0" bIns="0" rIns="0">
              <a:spAutoFit/>
            </a:bodyPr>
            <a:lstStyle/>
            <a:p>
              <a:pPr algn="l">
                <a:lnSpc>
                  <a:spcPts val="4799"/>
                </a:lnSpc>
              </a:pPr>
              <a:r>
                <a:rPr lang="en-US" sz="3999" b="true">
                  <a:solidFill>
                    <a:srgbClr val="F4D314"/>
                  </a:solidFill>
                  <a:latin typeface="Montserrat Bold"/>
                  <a:ea typeface="Montserrat Bold"/>
                  <a:cs typeface="Montserrat Bold"/>
                  <a:sym typeface="Montserrat Bold"/>
                </a:rPr>
                <a:t>Công cụ, thư viện, thuật toán</a:t>
              </a:r>
            </a:p>
          </p:txBody>
        </p:sp>
        <p:sp>
          <p:nvSpPr>
            <p:cNvPr name="TextBox 26" id="26"/>
            <p:cNvSpPr txBox="true"/>
            <p:nvPr/>
          </p:nvSpPr>
          <p:spPr>
            <a:xfrm rot="0">
              <a:off x="923351" y="1158875"/>
              <a:ext cx="18877364" cy="1131358"/>
            </a:xfrm>
            <a:prstGeom prst="rect">
              <a:avLst/>
            </a:prstGeom>
          </p:spPr>
          <p:txBody>
            <a:bodyPr anchor="t" rtlCol="false" tIns="0" lIns="0" bIns="0" rIns="0">
              <a:spAutoFit/>
            </a:bodyPr>
            <a:lstStyle/>
            <a:p>
              <a:pPr algn="l">
                <a:lnSpc>
                  <a:spcPts val="3499"/>
                </a:lnSpc>
              </a:pPr>
              <a:r>
                <a:rPr lang="en-US" sz="2499">
                  <a:solidFill>
                    <a:srgbClr val="FFFFFF"/>
                  </a:solidFill>
                  <a:latin typeface="Canva Sans"/>
                  <a:ea typeface="Canva Sans"/>
                  <a:cs typeface="Canva Sans"/>
                  <a:sym typeface="Canva Sans"/>
                </a:rPr>
                <a:t>Python, Jupyter Notebook, Power BI; Pandas, Matplotlib, Seaborn, Sklearn, Scipy; </a:t>
              </a:r>
            </a:p>
            <a:p>
              <a:pPr algn="l">
                <a:lnSpc>
                  <a:spcPts val="3499"/>
                </a:lnSpc>
              </a:pPr>
              <a:r>
                <a:rPr lang="en-US" sz="2499">
                  <a:solidFill>
                    <a:srgbClr val="FFFFFF"/>
                  </a:solidFill>
                  <a:latin typeface="Canva Sans"/>
                  <a:ea typeface="Canva Sans"/>
                  <a:cs typeface="Canva Sans"/>
                  <a:sym typeface="Canva Sans"/>
                </a:rPr>
                <a:t>Regressor Models, Cross-validation, RandomizedSearchCV.</a:t>
              </a:r>
            </a:p>
          </p:txBody>
        </p:sp>
      </p:grpSp>
      <p:grpSp>
        <p:nvGrpSpPr>
          <p:cNvPr name="Group 27" id="27"/>
          <p:cNvGrpSpPr/>
          <p:nvPr/>
        </p:nvGrpSpPr>
        <p:grpSpPr>
          <a:xfrm rot="0">
            <a:off x="2562871" y="9741842"/>
            <a:ext cx="13512936" cy="301625"/>
            <a:chOff x="0" y="0"/>
            <a:chExt cx="18017248" cy="402167"/>
          </a:xfrm>
        </p:grpSpPr>
        <p:grpSp>
          <p:nvGrpSpPr>
            <p:cNvPr name="Group 28" id="28"/>
            <p:cNvGrpSpPr/>
            <p:nvPr/>
          </p:nvGrpSpPr>
          <p:grpSpPr>
            <a:xfrm rot="0">
              <a:off x="0" y="45431"/>
              <a:ext cx="1329920" cy="208569"/>
              <a:chOff x="0" y="0"/>
              <a:chExt cx="219599" cy="34439"/>
            </a:xfrm>
          </p:grpSpPr>
          <p:sp>
            <p:nvSpPr>
              <p:cNvPr name="Freeform 29" id="29"/>
              <p:cNvSpPr/>
              <p:nvPr/>
            </p:nvSpPr>
            <p:spPr>
              <a:xfrm flipH="false" flipV="false" rot="0">
                <a:off x="0" y="0"/>
                <a:ext cx="219599" cy="34439"/>
              </a:xfrm>
              <a:custGeom>
                <a:avLst/>
                <a:gdLst/>
                <a:ahLst/>
                <a:cxnLst/>
                <a:rect r="r" b="b" t="t" l="l"/>
                <a:pathLst>
                  <a:path h="34439" w="219599">
                    <a:moveTo>
                      <a:pt x="0" y="0"/>
                    </a:moveTo>
                    <a:lnTo>
                      <a:pt x="219599" y="0"/>
                    </a:lnTo>
                    <a:lnTo>
                      <a:pt x="219599" y="34439"/>
                    </a:lnTo>
                    <a:lnTo>
                      <a:pt x="0" y="34439"/>
                    </a:lnTo>
                    <a:close/>
                  </a:path>
                </a:pathLst>
              </a:custGeom>
              <a:solidFill>
                <a:srgbClr val="F4D314">
                  <a:alpha val="74902"/>
                </a:srgbClr>
              </a:solidFill>
            </p:spPr>
          </p:sp>
          <p:sp>
            <p:nvSpPr>
              <p:cNvPr name="TextBox 30" id="30"/>
              <p:cNvSpPr txBox="true"/>
              <p:nvPr/>
            </p:nvSpPr>
            <p:spPr>
              <a:xfrm>
                <a:off x="0" y="-38100"/>
                <a:ext cx="219599" cy="72539"/>
              </a:xfrm>
              <a:prstGeom prst="rect">
                <a:avLst/>
              </a:prstGeom>
            </p:spPr>
            <p:txBody>
              <a:bodyPr anchor="ctr" rtlCol="false" tIns="60771" lIns="60771" bIns="60771" rIns="60771"/>
              <a:lstStyle/>
              <a:p>
                <a:pPr algn="ctr">
                  <a:lnSpc>
                    <a:spcPts val="2659"/>
                  </a:lnSpc>
                  <a:spcBef>
                    <a:spcPct val="0"/>
                  </a:spcBef>
                </a:pPr>
              </a:p>
            </p:txBody>
          </p:sp>
        </p:grpSp>
        <p:sp>
          <p:nvSpPr>
            <p:cNvPr name="TextBox 31" id="31"/>
            <p:cNvSpPr txBox="true"/>
            <p:nvPr/>
          </p:nvSpPr>
          <p:spPr>
            <a:xfrm rot="0">
              <a:off x="56618" y="-47625"/>
              <a:ext cx="17960630" cy="449792"/>
            </a:xfrm>
            <a:prstGeom prst="rect">
              <a:avLst/>
            </a:prstGeom>
          </p:spPr>
          <p:txBody>
            <a:bodyPr anchor="t" rtlCol="false" tIns="0" lIns="0" bIns="0" rIns="0">
              <a:spAutoFit/>
            </a:bodyPr>
            <a:lstStyle/>
            <a:p>
              <a:pPr algn="l">
                <a:lnSpc>
                  <a:spcPts val="2800"/>
                </a:lnSpc>
              </a:pPr>
              <a:r>
                <a:rPr lang="en-US" sz="2000" i="true" b="true">
                  <a:solidFill>
                    <a:srgbClr val="FFFFFF"/>
                  </a:solidFill>
                  <a:latin typeface="Canva Sans Bold Italics"/>
                  <a:ea typeface="Canva Sans Bold Italics"/>
                  <a:cs typeface="Canva Sans Bold Italics"/>
                  <a:sym typeface="Canva Sans Bold Italics"/>
                </a:rPr>
                <a:t>Ghi chú:</a:t>
              </a:r>
              <a:r>
                <a:rPr lang="en-US" sz="2000" i="true">
                  <a:solidFill>
                    <a:srgbClr val="FFFFFF"/>
                  </a:solidFill>
                  <a:latin typeface="Canva Sans Italics"/>
                  <a:ea typeface="Canva Sans Italics"/>
                  <a:cs typeface="Canva Sans Italics"/>
                  <a:sym typeface="Canva Sans Italics"/>
                </a:rPr>
                <a:t> Toàn bộ đề tài và quá trình xử lý đều do nhóm tự thực hiện, đảm bảo không dựa trên nguồn nào khác.</a:t>
              </a:r>
            </a:p>
          </p:txBody>
        </p:sp>
      </p:grpSp>
      <p:grpSp>
        <p:nvGrpSpPr>
          <p:cNvPr name="Group 32" id="32"/>
          <p:cNvGrpSpPr/>
          <p:nvPr/>
        </p:nvGrpSpPr>
        <p:grpSpPr>
          <a:xfrm rot="0">
            <a:off x="17594559" y="9593559"/>
            <a:ext cx="598191" cy="598191"/>
            <a:chOff x="0" y="0"/>
            <a:chExt cx="797587" cy="797587"/>
          </a:xfrm>
        </p:grpSpPr>
        <p:grpSp>
          <p:nvGrpSpPr>
            <p:cNvPr name="Group 33" id="33"/>
            <p:cNvGrpSpPr/>
            <p:nvPr/>
          </p:nvGrpSpPr>
          <p:grpSpPr>
            <a:xfrm rot="0">
              <a:off x="0" y="0"/>
              <a:ext cx="797587" cy="79758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35" id="35"/>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36" id="36"/>
            <p:cNvSpPr txBox="true"/>
            <p:nvPr/>
          </p:nvSpPr>
          <p:spPr>
            <a:xfrm rot="0">
              <a:off x="261986" y="144794"/>
              <a:ext cx="273616"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FFFFFF"/>
                  </a:solidFill>
                  <a:latin typeface="Montserrat Bold"/>
                  <a:ea typeface="Montserrat Bold"/>
                  <a:cs typeface="Montserrat Bold"/>
                  <a:sym typeface="Montserrat Bold"/>
                </a:rPr>
                <a:t>3</a:t>
              </a:r>
            </a:p>
          </p:txBody>
        </p:sp>
      </p:grpSp>
      <p:grpSp>
        <p:nvGrpSpPr>
          <p:cNvPr name="Group 37" id="37"/>
          <p:cNvGrpSpPr/>
          <p:nvPr/>
        </p:nvGrpSpPr>
        <p:grpSpPr>
          <a:xfrm rot="0">
            <a:off x="9319339" y="1028700"/>
            <a:ext cx="7978061" cy="1800225"/>
            <a:chOff x="0" y="0"/>
            <a:chExt cx="10637415" cy="2400300"/>
          </a:xfrm>
        </p:grpSpPr>
        <p:sp>
          <p:nvSpPr>
            <p:cNvPr name="TextBox 38" id="38"/>
            <p:cNvSpPr txBox="true"/>
            <p:nvPr/>
          </p:nvSpPr>
          <p:spPr>
            <a:xfrm rot="0">
              <a:off x="0" y="9525"/>
              <a:ext cx="10586615" cy="2390775"/>
            </a:xfrm>
            <a:prstGeom prst="rect">
              <a:avLst/>
            </a:prstGeom>
          </p:spPr>
          <p:txBody>
            <a:bodyPr anchor="t" rtlCol="false" tIns="0" lIns="0" bIns="0" rIns="0">
              <a:spAutoFit/>
            </a:bodyPr>
            <a:lstStyle/>
            <a:p>
              <a:pPr algn="r">
                <a:lnSpc>
                  <a:spcPts val="4799"/>
                </a:lnSpc>
              </a:pPr>
              <a:r>
                <a:rPr lang="en-US" b="true" sz="3999" i="true">
                  <a:solidFill>
                    <a:srgbClr val="FFFFFF"/>
                  </a:solidFill>
                  <a:latin typeface="Montserrat Bold Italics"/>
                  <a:ea typeface="Montserrat Bold Italics"/>
                  <a:cs typeface="Montserrat Bold Italics"/>
                  <a:sym typeface="Montserrat Bold Italics"/>
                </a:rPr>
                <a:t>PHÂN TÍCH VÀ DỰ ĐOÁN MỨC LƯƠNG NHÓM NGÀNH KHOA HỌC DỮ LIỆU</a:t>
              </a:r>
            </a:p>
          </p:txBody>
        </p:sp>
        <p:grpSp>
          <p:nvGrpSpPr>
            <p:cNvPr name="Group 39" id="39"/>
            <p:cNvGrpSpPr/>
            <p:nvPr/>
          </p:nvGrpSpPr>
          <p:grpSpPr>
            <a:xfrm rot="0">
              <a:off x="3416830" y="2014374"/>
              <a:ext cx="7220585" cy="385926"/>
              <a:chOff x="0" y="0"/>
              <a:chExt cx="1192278" cy="63725"/>
            </a:xfrm>
          </p:grpSpPr>
          <p:sp>
            <p:nvSpPr>
              <p:cNvPr name="Freeform 40" id="40"/>
              <p:cNvSpPr/>
              <p:nvPr/>
            </p:nvSpPr>
            <p:spPr>
              <a:xfrm flipH="false" flipV="false" rot="0">
                <a:off x="0" y="0"/>
                <a:ext cx="1192278" cy="63725"/>
              </a:xfrm>
              <a:custGeom>
                <a:avLst/>
                <a:gdLst/>
                <a:ahLst/>
                <a:cxnLst/>
                <a:rect r="r" b="b" t="t" l="l"/>
                <a:pathLst>
                  <a:path h="63725" w="1192278">
                    <a:moveTo>
                      <a:pt x="0" y="0"/>
                    </a:moveTo>
                    <a:lnTo>
                      <a:pt x="1192278" y="0"/>
                    </a:lnTo>
                    <a:lnTo>
                      <a:pt x="1192278" y="63725"/>
                    </a:lnTo>
                    <a:lnTo>
                      <a:pt x="0" y="63725"/>
                    </a:lnTo>
                    <a:close/>
                  </a:path>
                </a:pathLst>
              </a:custGeom>
              <a:solidFill>
                <a:srgbClr val="F4D314">
                  <a:alpha val="49804"/>
                </a:srgbClr>
              </a:solidFill>
            </p:spPr>
          </p:sp>
          <p:sp>
            <p:nvSpPr>
              <p:cNvPr name="TextBox 41" id="41"/>
              <p:cNvSpPr txBox="true"/>
              <p:nvPr/>
            </p:nvSpPr>
            <p:spPr>
              <a:xfrm>
                <a:off x="0" y="-38100"/>
                <a:ext cx="1192278" cy="101825"/>
              </a:xfrm>
              <a:prstGeom prst="rect">
                <a:avLst/>
              </a:prstGeom>
            </p:spPr>
            <p:txBody>
              <a:bodyPr anchor="ctr" rtlCol="false" tIns="60771" lIns="60771" bIns="60771" rIns="60771"/>
              <a:lstStyle/>
              <a:p>
                <a:pPr algn="ctr">
                  <a:lnSpc>
                    <a:spcPts val="2659"/>
                  </a:lnSpc>
                  <a:spcBef>
                    <a:spcPct val="0"/>
                  </a:spcBef>
                </a:pPr>
              </a:p>
            </p:txBody>
          </p:sp>
        </p:grpSp>
      </p:grpSp>
      <p:sp>
        <p:nvSpPr>
          <p:cNvPr name="TextBox 42" id="42"/>
          <p:cNvSpPr txBox="true"/>
          <p:nvPr/>
        </p:nvSpPr>
        <p:spPr>
          <a:xfrm rot="0">
            <a:off x="1028700" y="571500"/>
            <a:ext cx="6270365" cy="914400"/>
          </a:xfrm>
          <a:prstGeom prst="rect">
            <a:avLst/>
          </a:prstGeom>
        </p:spPr>
        <p:txBody>
          <a:bodyPr anchor="t" rtlCol="false" tIns="0" lIns="0" bIns="0" rIns="0">
            <a:spAutoFit/>
          </a:bodyPr>
          <a:lstStyle/>
          <a:p>
            <a:pPr algn="l">
              <a:lnSpc>
                <a:spcPts val="7200"/>
              </a:lnSpc>
            </a:pPr>
            <a:r>
              <a:rPr lang="en-US" sz="6000" b="true">
                <a:solidFill>
                  <a:srgbClr val="FFFFFF"/>
                </a:solidFill>
                <a:latin typeface="Montserrat Bold"/>
                <a:ea typeface="Montserrat Bold"/>
                <a:cs typeface="Montserrat Bold"/>
                <a:sym typeface="Montserrat Bold"/>
              </a:rPr>
              <a:t>1. GIỚI THIỆU</a:t>
            </a:r>
          </a:p>
        </p:txBody>
      </p:sp>
    </p:spTree>
  </p:cSld>
  <p:clrMapOvr>
    <a:masterClrMapping/>
  </p:clrMapOvr>
  <p:transition spd="fast">
    <p:wipe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837609" y="-2332898"/>
            <a:ext cx="19992420" cy="13027560"/>
            <a:chOff x="0" y="0"/>
            <a:chExt cx="26656560" cy="17370080"/>
          </a:xfrm>
        </p:grpSpPr>
        <p:sp>
          <p:nvSpPr>
            <p:cNvPr name="Freeform 4" id="4"/>
            <p:cNvSpPr/>
            <p:nvPr/>
          </p:nvSpPr>
          <p:spPr>
            <a:xfrm flipH="false" flipV="false" rot="0">
              <a:off x="19779767" y="0"/>
              <a:ext cx="5721046" cy="5091731"/>
            </a:xfrm>
            <a:custGeom>
              <a:avLst/>
              <a:gdLst/>
              <a:ahLst/>
              <a:cxnLst/>
              <a:rect r="r" b="b" t="t" l="l"/>
              <a:pathLst>
                <a:path h="5091731" w="5721046">
                  <a:moveTo>
                    <a:pt x="0" y="0"/>
                  </a:moveTo>
                  <a:lnTo>
                    <a:pt x="5721046" y="0"/>
                  </a:lnTo>
                  <a:lnTo>
                    <a:pt x="5721046" y="5091731"/>
                  </a:lnTo>
                  <a:lnTo>
                    <a:pt x="0" y="5091731"/>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9395872" y="13526239"/>
              <a:ext cx="6140077" cy="3300291"/>
            </a:xfrm>
            <a:custGeom>
              <a:avLst/>
              <a:gdLst/>
              <a:ahLst/>
              <a:cxnLst/>
              <a:rect r="r" b="b" t="t" l="l"/>
              <a:pathLst>
                <a:path h="3300291" w="6140077">
                  <a:moveTo>
                    <a:pt x="6140077" y="0"/>
                  </a:moveTo>
                  <a:lnTo>
                    <a:pt x="0" y="0"/>
                  </a:lnTo>
                  <a:lnTo>
                    <a:pt x="0" y="3300292"/>
                  </a:lnTo>
                  <a:lnTo>
                    <a:pt x="6140077" y="3300292"/>
                  </a:lnTo>
                  <a:lnTo>
                    <a:pt x="6140077" y="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1567099">
              <a:off x="534746" y="2273874"/>
              <a:ext cx="1164134" cy="2699440"/>
            </a:xfrm>
            <a:custGeom>
              <a:avLst/>
              <a:gdLst/>
              <a:ahLst/>
              <a:cxnLst/>
              <a:rect r="r" b="b" t="t" l="l"/>
              <a:pathLst>
                <a:path h="2699440" w="1164134">
                  <a:moveTo>
                    <a:pt x="1164133" y="2699440"/>
                  </a:moveTo>
                  <a:lnTo>
                    <a:pt x="0" y="2699440"/>
                  </a:lnTo>
                  <a:lnTo>
                    <a:pt x="0" y="0"/>
                  </a:lnTo>
                  <a:lnTo>
                    <a:pt x="1164133" y="0"/>
                  </a:lnTo>
                  <a:lnTo>
                    <a:pt x="1164133" y="269944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567099">
              <a:off x="789533" y="14552223"/>
              <a:ext cx="1164134" cy="2699440"/>
            </a:xfrm>
            <a:custGeom>
              <a:avLst/>
              <a:gdLst/>
              <a:ahLst/>
              <a:cxnLst/>
              <a:rect r="r" b="b" t="t" l="l"/>
              <a:pathLst>
                <a:path h="2699440" w="1164134">
                  <a:moveTo>
                    <a:pt x="1164134" y="2699440"/>
                  </a:moveTo>
                  <a:lnTo>
                    <a:pt x="0" y="2699440"/>
                  </a:lnTo>
                  <a:lnTo>
                    <a:pt x="0" y="0"/>
                  </a:lnTo>
                  <a:lnTo>
                    <a:pt x="1164134" y="0"/>
                  </a:lnTo>
                  <a:lnTo>
                    <a:pt x="1164134" y="269944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24091065" y="6012383"/>
              <a:ext cx="2565495" cy="2283291"/>
            </a:xfrm>
            <a:custGeom>
              <a:avLst/>
              <a:gdLst/>
              <a:ahLst/>
              <a:cxnLst/>
              <a:rect r="r" b="b" t="t" l="l"/>
              <a:pathLst>
                <a:path h="2283291" w="2565495">
                  <a:moveTo>
                    <a:pt x="0" y="0"/>
                  </a:moveTo>
                  <a:lnTo>
                    <a:pt x="2565495" y="0"/>
                  </a:lnTo>
                  <a:lnTo>
                    <a:pt x="2565495" y="2283290"/>
                  </a:lnTo>
                  <a:lnTo>
                    <a:pt x="0" y="2283290"/>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grpSp>
      <p:graphicFrame>
        <p:nvGraphicFramePr>
          <p:cNvPr name="Table 9" id="9"/>
          <p:cNvGraphicFramePr>
            <a:graphicFrameLocks noGrp="true"/>
          </p:cNvGraphicFramePr>
          <p:nvPr/>
        </p:nvGraphicFramePr>
        <p:xfrm>
          <a:off x="1043301" y="2073924"/>
          <a:ext cx="16230600" cy="7079895"/>
        </p:xfrm>
        <a:graphic>
          <a:graphicData uri="http://schemas.openxmlformats.org/drawingml/2006/table">
            <a:tbl>
              <a:tblPr/>
              <a:tblGrid>
                <a:gridCol w="2939287"/>
                <a:gridCol w="4188794"/>
                <a:gridCol w="2246231"/>
                <a:gridCol w="6856289"/>
              </a:tblGrid>
              <a:tr h="871465">
                <a:tc>
                  <a:txBody>
                    <a:bodyPr anchor="t" rtlCol="false"/>
                    <a:lstStyle/>
                    <a:p>
                      <a:pPr algn="ctr">
                        <a:lnSpc>
                          <a:spcPts val="3079"/>
                        </a:lnSpc>
                        <a:defRPr/>
                      </a:pPr>
                      <a:r>
                        <a:rPr lang="en-US" sz="2199" b="true">
                          <a:solidFill>
                            <a:srgbClr val="FFFFFF"/>
                          </a:solidFill>
                          <a:latin typeface="Montserrat Bold"/>
                          <a:ea typeface="Montserrat Bold"/>
                          <a:cs typeface="Montserrat Bold"/>
                          <a:sym typeface="Montserrat Bold"/>
                        </a:rPr>
                        <a:t>Tên thuộc tính</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E0B575"/>
                    </a:solidFill>
                  </a:tcPr>
                </a:tc>
                <a:tc>
                  <a:txBody>
                    <a:bodyPr anchor="t" rtlCol="false"/>
                    <a:lstStyle/>
                    <a:p>
                      <a:pPr algn="ctr">
                        <a:lnSpc>
                          <a:spcPts val="3079"/>
                        </a:lnSpc>
                        <a:defRPr/>
                      </a:pPr>
                      <a:r>
                        <a:rPr lang="en-US" sz="2199" b="true">
                          <a:solidFill>
                            <a:srgbClr val="FFFFFF"/>
                          </a:solidFill>
                          <a:latin typeface="Montserrat Bold"/>
                          <a:ea typeface="Montserrat Bold"/>
                          <a:cs typeface="Montserrat Bold"/>
                          <a:sym typeface="Montserrat Bold"/>
                        </a:rPr>
                        <a:t>Mô tả</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E0B575"/>
                    </a:solidFill>
                  </a:tcPr>
                </a:tc>
                <a:tc>
                  <a:txBody>
                    <a:bodyPr anchor="t" rtlCol="false"/>
                    <a:lstStyle/>
                    <a:p>
                      <a:pPr algn="ctr">
                        <a:lnSpc>
                          <a:spcPts val="3079"/>
                        </a:lnSpc>
                        <a:defRPr/>
                      </a:pPr>
                      <a:r>
                        <a:rPr lang="en-US" sz="2199" b="true">
                          <a:solidFill>
                            <a:srgbClr val="FFFFFF"/>
                          </a:solidFill>
                          <a:latin typeface="Montserrat Bold"/>
                          <a:ea typeface="Montserrat Bold"/>
                          <a:cs typeface="Montserrat Bold"/>
                          <a:sym typeface="Montserrat Bold"/>
                        </a:rPr>
                        <a:t>Kiểu dữ liệu</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E0B575"/>
                    </a:solidFill>
                  </a:tcPr>
                </a:tc>
                <a:tc>
                  <a:txBody>
                    <a:bodyPr anchor="t" rtlCol="false"/>
                    <a:lstStyle/>
                    <a:p>
                      <a:pPr algn="ctr">
                        <a:lnSpc>
                          <a:spcPts val="3079"/>
                        </a:lnSpc>
                        <a:defRPr/>
                      </a:pPr>
                      <a:r>
                        <a:rPr lang="en-US" sz="2199" b="true">
                          <a:solidFill>
                            <a:srgbClr val="FFFFFF"/>
                          </a:solidFill>
                          <a:latin typeface="Montserrat Bold"/>
                          <a:ea typeface="Montserrat Bold"/>
                          <a:cs typeface="Montserrat Bold"/>
                          <a:sym typeface="Montserrat Bold"/>
                        </a:rPr>
                        <a:t>Khoảng giá trị</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E0B575"/>
                    </a:solidFill>
                  </a:tcPr>
                </a:tc>
              </a:tr>
              <a:tr h="811605">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Job Title</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Tên công việc</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“Data Scientist”, “Healthcare Data Scientist”,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1474786">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Salary Estimate</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Khoảng lương, đi kèm là ghi chú về cách tính lương hoặc thông tin này do ai cung cấp</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“$53K-$91K (Glassdoor est.)”, “$21-$34 Per Hour(Glassdoor est.)”,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1139608">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Job Description</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Mô tả công việc, có chứa các kỹ năng yêu cầu (chuỗi rất dài)</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“KnowBe4, Inc. is a high growth information sec...”,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821411">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Rating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Điểm số đánh giá về công ty</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float64</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[-1.0, 5.0]</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1139608">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Company Name</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Tên công ty, kèm với điểm đánh giá</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“KnowBe4\n4.8”, “PNNL\n3.8”,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821411">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Location</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Địa điểm làm việc</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“Linthicum, MD”, “Clearwater, FL”,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bl>
          </a:graphicData>
        </a:graphic>
      </p:graphicFrame>
      <p:grpSp>
        <p:nvGrpSpPr>
          <p:cNvPr name="Group 10" id="10"/>
          <p:cNvGrpSpPr/>
          <p:nvPr/>
        </p:nvGrpSpPr>
        <p:grpSpPr>
          <a:xfrm rot="0">
            <a:off x="2751051" y="9741842"/>
            <a:ext cx="12785899" cy="301625"/>
            <a:chOff x="0" y="0"/>
            <a:chExt cx="17047865" cy="402167"/>
          </a:xfrm>
        </p:grpSpPr>
        <p:grpSp>
          <p:nvGrpSpPr>
            <p:cNvPr name="Group 11" id="11"/>
            <p:cNvGrpSpPr/>
            <p:nvPr/>
          </p:nvGrpSpPr>
          <p:grpSpPr>
            <a:xfrm rot="0">
              <a:off x="0" y="45431"/>
              <a:ext cx="1258367" cy="208569"/>
              <a:chOff x="0" y="0"/>
              <a:chExt cx="207784" cy="34439"/>
            </a:xfrm>
          </p:grpSpPr>
          <p:sp>
            <p:nvSpPr>
              <p:cNvPr name="Freeform 12" id="12"/>
              <p:cNvSpPr/>
              <p:nvPr/>
            </p:nvSpPr>
            <p:spPr>
              <a:xfrm flipH="false" flipV="false" rot="0">
                <a:off x="0" y="0"/>
                <a:ext cx="207784" cy="34439"/>
              </a:xfrm>
              <a:custGeom>
                <a:avLst/>
                <a:gdLst/>
                <a:ahLst/>
                <a:cxnLst/>
                <a:rect r="r" b="b" t="t" l="l"/>
                <a:pathLst>
                  <a:path h="34439" w="207784">
                    <a:moveTo>
                      <a:pt x="0" y="0"/>
                    </a:moveTo>
                    <a:lnTo>
                      <a:pt x="207784" y="0"/>
                    </a:lnTo>
                    <a:lnTo>
                      <a:pt x="207784" y="34439"/>
                    </a:lnTo>
                    <a:lnTo>
                      <a:pt x="0" y="34439"/>
                    </a:lnTo>
                    <a:close/>
                  </a:path>
                </a:pathLst>
              </a:custGeom>
              <a:solidFill>
                <a:srgbClr val="F4D314">
                  <a:alpha val="74902"/>
                </a:srgbClr>
              </a:solidFill>
            </p:spPr>
          </p:sp>
          <p:sp>
            <p:nvSpPr>
              <p:cNvPr name="TextBox 13" id="13"/>
              <p:cNvSpPr txBox="true"/>
              <p:nvPr/>
            </p:nvSpPr>
            <p:spPr>
              <a:xfrm>
                <a:off x="0" y="-38100"/>
                <a:ext cx="207784" cy="72539"/>
              </a:xfrm>
              <a:prstGeom prst="rect">
                <a:avLst/>
              </a:prstGeom>
            </p:spPr>
            <p:txBody>
              <a:bodyPr anchor="ctr" rtlCol="false" tIns="60771" lIns="60771" bIns="60771" rIns="60771"/>
              <a:lstStyle/>
              <a:p>
                <a:pPr algn="ctr">
                  <a:lnSpc>
                    <a:spcPts val="2659"/>
                  </a:lnSpc>
                  <a:spcBef>
                    <a:spcPct val="0"/>
                  </a:spcBef>
                </a:pPr>
              </a:p>
            </p:txBody>
          </p:sp>
        </p:grpSp>
        <p:sp>
          <p:nvSpPr>
            <p:cNvPr name="TextBox 14" id="14"/>
            <p:cNvSpPr txBox="true"/>
            <p:nvPr/>
          </p:nvSpPr>
          <p:spPr>
            <a:xfrm rot="0">
              <a:off x="53572" y="-47625"/>
              <a:ext cx="16994293" cy="449792"/>
            </a:xfrm>
            <a:prstGeom prst="rect">
              <a:avLst/>
            </a:prstGeom>
          </p:spPr>
          <p:txBody>
            <a:bodyPr anchor="t" rtlCol="false" tIns="0" lIns="0" bIns="0" rIns="0">
              <a:spAutoFit/>
            </a:bodyPr>
            <a:lstStyle/>
            <a:p>
              <a:pPr algn="l">
                <a:lnSpc>
                  <a:spcPts val="2800"/>
                </a:lnSpc>
              </a:pPr>
              <a:r>
                <a:rPr lang="en-US" sz="2000" i="true" b="true">
                  <a:solidFill>
                    <a:srgbClr val="FFFFFF"/>
                  </a:solidFill>
                  <a:latin typeface="Canva Sans Bold Italics"/>
                  <a:ea typeface="Canva Sans Bold Italics"/>
                  <a:cs typeface="Canva Sans Bold Italics"/>
                  <a:sym typeface="Canva Sans Bold Italics"/>
                </a:rPr>
                <a:t>Ghi chú:</a:t>
              </a:r>
              <a:r>
                <a:rPr lang="en-US" sz="2000" i="true">
                  <a:solidFill>
                    <a:srgbClr val="FFFFFF"/>
                  </a:solidFill>
                  <a:latin typeface="Canva Sans Italics"/>
                  <a:ea typeface="Canva Sans Italics"/>
                  <a:cs typeface="Canva Sans Italics"/>
                  <a:sym typeface="Canva Sans Italics"/>
                </a:rPr>
                <a:t> Chúng tôi đảm bảo dữ liệu được chuyên gia từ Kaggle thu thập từ nguồn uy tín (glassdoor.com).</a:t>
              </a:r>
            </a:p>
          </p:txBody>
        </p:sp>
      </p:grpSp>
      <p:grpSp>
        <p:nvGrpSpPr>
          <p:cNvPr name="Group 15" id="15"/>
          <p:cNvGrpSpPr/>
          <p:nvPr/>
        </p:nvGrpSpPr>
        <p:grpSpPr>
          <a:xfrm rot="0">
            <a:off x="17594559" y="9593559"/>
            <a:ext cx="598191" cy="598191"/>
            <a:chOff x="0" y="0"/>
            <a:chExt cx="797587" cy="797587"/>
          </a:xfrm>
        </p:grpSpPr>
        <p:grpSp>
          <p:nvGrpSpPr>
            <p:cNvPr name="Group 16" id="16"/>
            <p:cNvGrpSpPr/>
            <p:nvPr/>
          </p:nvGrpSpPr>
          <p:grpSpPr>
            <a:xfrm rot="0">
              <a:off x="0" y="0"/>
              <a:ext cx="797587" cy="79758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9" id="19"/>
            <p:cNvSpPr txBox="true"/>
            <p:nvPr/>
          </p:nvSpPr>
          <p:spPr>
            <a:xfrm rot="0">
              <a:off x="261986" y="144794"/>
              <a:ext cx="273616"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FFFFFF"/>
                  </a:solidFill>
                  <a:latin typeface="Montserrat Bold"/>
                  <a:ea typeface="Montserrat Bold"/>
                  <a:cs typeface="Montserrat Bold"/>
                  <a:sym typeface="Montserrat Bold"/>
                </a:rPr>
                <a:t>4</a:t>
              </a:r>
            </a:p>
          </p:txBody>
        </p:sp>
      </p:grpSp>
      <p:sp>
        <p:nvSpPr>
          <p:cNvPr name="TextBox 20" id="20"/>
          <p:cNvSpPr txBox="true"/>
          <p:nvPr/>
        </p:nvSpPr>
        <p:spPr>
          <a:xfrm rot="0">
            <a:off x="1028700" y="571500"/>
            <a:ext cx="8494030" cy="914400"/>
          </a:xfrm>
          <a:prstGeom prst="rect">
            <a:avLst/>
          </a:prstGeom>
        </p:spPr>
        <p:txBody>
          <a:bodyPr anchor="t" rtlCol="false" tIns="0" lIns="0" bIns="0" rIns="0">
            <a:spAutoFit/>
          </a:bodyPr>
          <a:lstStyle/>
          <a:p>
            <a:pPr algn="l">
              <a:lnSpc>
                <a:spcPts val="7200"/>
              </a:lnSpc>
            </a:pPr>
            <a:r>
              <a:rPr lang="en-US" sz="6000" b="true">
                <a:solidFill>
                  <a:srgbClr val="FFFFFF"/>
                </a:solidFill>
                <a:latin typeface="Montserrat Bold"/>
                <a:ea typeface="Montserrat Bold"/>
                <a:cs typeface="Montserrat Bold"/>
                <a:sym typeface="Montserrat Bold"/>
              </a:rPr>
              <a:t>2. MÔ TẢ BỘ DỮ LIỆU</a:t>
            </a:r>
          </a:p>
        </p:txBody>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837609" y="-2332898"/>
            <a:ext cx="19992420" cy="13027560"/>
            <a:chOff x="0" y="0"/>
            <a:chExt cx="26656560" cy="17370080"/>
          </a:xfrm>
        </p:grpSpPr>
        <p:sp>
          <p:nvSpPr>
            <p:cNvPr name="Freeform 4" id="4"/>
            <p:cNvSpPr/>
            <p:nvPr/>
          </p:nvSpPr>
          <p:spPr>
            <a:xfrm flipH="false" flipV="false" rot="0">
              <a:off x="19779767" y="0"/>
              <a:ext cx="5721046" cy="5091731"/>
            </a:xfrm>
            <a:custGeom>
              <a:avLst/>
              <a:gdLst/>
              <a:ahLst/>
              <a:cxnLst/>
              <a:rect r="r" b="b" t="t" l="l"/>
              <a:pathLst>
                <a:path h="5091731" w="5721046">
                  <a:moveTo>
                    <a:pt x="0" y="0"/>
                  </a:moveTo>
                  <a:lnTo>
                    <a:pt x="5721046" y="0"/>
                  </a:lnTo>
                  <a:lnTo>
                    <a:pt x="5721046" y="5091731"/>
                  </a:lnTo>
                  <a:lnTo>
                    <a:pt x="0" y="5091731"/>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9395872" y="13526239"/>
              <a:ext cx="6140077" cy="3300291"/>
            </a:xfrm>
            <a:custGeom>
              <a:avLst/>
              <a:gdLst/>
              <a:ahLst/>
              <a:cxnLst/>
              <a:rect r="r" b="b" t="t" l="l"/>
              <a:pathLst>
                <a:path h="3300291" w="6140077">
                  <a:moveTo>
                    <a:pt x="6140077" y="0"/>
                  </a:moveTo>
                  <a:lnTo>
                    <a:pt x="0" y="0"/>
                  </a:lnTo>
                  <a:lnTo>
                    <a:pt x="0" y="3300292"/>
                  </a:lnTo>
                  <a:lnTo>
                    <a:pt x="6140077" y="3300292"/>
                  </a:lnTo>
                  <a:lnTo>
                    <a:pt x="6140077" y="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1567099">
              <a:off x="534746" y="2273874"/>
              <a:ext cx="1164134" cy="2699440"/>
            </a:xfrm>
            <a:custGeom>
              <a:avLst/>
              <a:gdLst/>
              <a:ahLst/>
              <a:cxnLst/>
              <a:rect r="r" b="b" t="t" l="l"/>
              <a:pathLst>
                <a:path h="2699440" w="1164134">
                  <a:moveTo>
                    <a:pt x="1164133" y="2699440"/>
                  </a:moveTo>
                  <a:lnTo>
                    <a:pt x="0" y="2699440"/>
                  </a:lnTo>
                  <a:lnTo>
                    <a:pt x="0" y="0"/>
                  </a:lnTo>
                  <a:lnTo>
                    <a:pt x="1164133" y="0"/>
                  </a:lnTo>
                  <a:lnTo>
                    <a:pt x="1164133" y="269944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567099">
              <a:off x="789533" y="14552223"/>
              <a:ext cx="1164134" cy="2699440"/>
            </a:xfrm>
            <a:custGeom>
              <a:avLst/>
              <a:gdLst/>
              <a:ahLst/>
              <a:cxnLst/>
              <a:rect r="r" b="b" t="t" l="l"/>
              <a:pathLst>
                <a:path h="2699440" w="1164134">
                  <a:moveTo>
                    <a:pt x="1164134" y="2699440"/>
                  </a:moveTo>
                  <a:lnTo>
                    <a:pt x="0" y="2699440"/>
                  </a:lnTo>
                  <a:lnTo>
                    <a:pt x="0" y="0"/>
                  </a:lnTo>
                  <a:lnTo>
                    <a:pt x="1164134" y="0"/>
                  </a:lnTo>
                  <a:lnTo>
                    <a:pt x="1164134" y="269944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24091065" y="6012383"/>
              <a:ext cx="2565495" cy="2283291"/>
            </a:xfrm>
            <a:custGeom>
              <a:avLst/>
              <a:gdLst/>
              <a:ahLst/>
              <a:cxnLst/>
              <a:rect r="r" b="b" t="t" l="l"/>
              <a:pathLst>
                <a:path h="2283291" w="2565495">
                  <a:moveTo>
                    <a:pt x="0" y="0"/>
                  </a:moveTo>
                  <a:lnTo>
                    <a:pt x="2565495" y="0"/>
                  </a:lnTo>
                  <a:lnTo>
                    <a:pt x="2565495" y="2283290"/>
                  </a:lnTo>
                  <a:lnTo>
                    <a:pt x="0" y="2283290"/>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grpSp>
      <p:graphicFrame>
        <p:nvGraphicFramePr>
          <p:cNvPr name="Table 9" id="9"/>
          <p:cNvGraphicFramePr>
            <a:graphicFrameLocks noGrp="true"/>
          </p:cNvGraphicFramePr>
          <p:nvPr/>
        </p:nvGraphicFramePr>
        <p:xfrm>
          <a:off x="1028700" y="1266336"/>
          <a:ext cx="16230600" cy="7754328"/>
        </p:xfrm>
        <a:graphic>
          <a:graphicData uri="http://schemas.openxmlformats.org/drawingml/2006/table">
            <a:tbl>
              <a:tblPr/>
              <a:tblGrid>
                <a:gridCol w="2939287"/>
                <a:gridCol w="4188794"/>
                <a:gridCol w="2246231"/>
                <a:gridCol w="6856289"/>
              </a:tblGrid>
              <a:tr h="871055">
                <a:tc>
                  <a:txBody>
                    <a:bodyPr anchor="t" rtlCol="false"/>
                    <a:lstStyle/>
                    <a:p>
                      <a:pPr algn="ctr">
                        <a:lnSpc>
                          <a:spcPts val="3079"/>
                        </a:lnSpc>
                        <a:defRPr/>
                      </a:pPr>
                      <a:r>
                        <a:rPr lang="en-US" sz="2199" b="true">
                          <a:solidFill>
                            <a:srgbClr val="FFFFFF"/>
                          </a:solidFill>
                          <a:latin typeface="Montserrat Bold"/>
                          <a:ea typeface="Montserrat Bold"/>
                          <a:cs typeface="Montserrat Bold"/>
                          <a:sym typeface="Montserrat Bold"/>
                        </a:rPr>
                        <a:t>Tên thuộc tính</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E0B575"/>
                    </a:solidFill>
                  </a:tcPr>
                </a:tc>
                <a:tc>
                  <a:txBody>
                    <a:bodyPr anchor="t" rtlCol="false"/>
                    <a:lstStyle/>
                    <a:p>
                      <a:pPr algn="ctr">
                        <a:lnSpc>
                          <a:spcPts val="3079"/>
                        </a:lnSpc>
                        <a:defRPr/>
                      </a:pPr>
                      <a:r>
                        <a:rPr lang="en-US" sz="2199" b="true">
                          <a:solidFill>
                            <a:srgbClr val="FFFFFF"/>
                          </a:solidFill>
                          <a:latin typeface="Montserrat Bold"/>
                          <a:ea typeface="Montserrat Bold"/>
                          <a:cs typeface="Montserrat Bold"/>
                          <a:sym typeface="Montserrat Bold"/>
                        </a:rPr>
                        <a:t>Mô tả</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E0B575"/>
                    </a:solidFill>
                  </a:tcPr>
                </a:tc>
                <a:tc>
                  <a:txBody>
                    <a:bodyPr anchor="t" rtlCol="false"/>
                    <a:lstStyle/>
                    <a:p>
                      <a:pPr algn="ctr">
                        <a:lnSpc>
                          <a:spcPts val="3079"/>
                        </a:lnSpc>
                        <a:defRPr/>
                      </a:pPr>
                      <a:r>
                        <a:rPr lang="en-US" sz="2199" b="true">
                          <a:solidFill>
                            <a:srgbClr val="FFFFFF"/>
                          </a:solidFill>
                          <a:latin typeface="Montserrat Bold"/>
                          <a:ea typeface="Montserrat Bold"/>
                          <a:cs typeface="Montserrat Bold"/>
                          <a:sym typeface="Montserrat Bold"/>
                        </a:rPr>
                        <a:t>Kiểu dữ liệu</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E0B575"/>
                    </a:solidFill>
                  </a:tcPr>
                </a:tc>
                <a:tc>
                  <a:txBody>
                    <a:bodyPr anchor="t" rtlCol="false"/>
                    <a:lstStyle/>
                    <a:p>
                      <a:pPr algn="ctr">
                        <a:lnSpc>
                          <a:spcPts val="3079"/>
                        </a:lnSpc>
                        <a:defRPr/>
                      </a:pPr>
                      <a:r>
                        <a:rPr lang="en-US" sz="2199" b="true">
                          <a:solidFill>
                            <a:srgbClr val="FFFFFF"/>
                          </a:solidFill>
                          <a:latin typeface="Montserrat Bold"/>
                          <a:ea typeface="Montserrat Bold"/>
                          <a:cs typeface="Montserrat Bold"/>
                          <a:sym typeface="Montserrat Bold"/>
                        </a:rPr>
                        <a:t>Khoảng giá trị</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E0B575"/>
                    </a:solidFill>
                  </a:tcPr>
                </a:tc>
              </a:tr>
              <a:tr h="811223">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Headquarters</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Địa điểm trụ sở chính</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“Baltimore, MD”, “Clearwater, FL”,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821025">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Size</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Quy mô công ty</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“1 to 50 employees”, “51 to 200 employees”,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827853">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Founded</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Năm thành lập</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int64</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[-1, 2019]</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821025">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Type of ownership</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Loại hình sở hữu công ty</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“Company - Private”, “Government”,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821025">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Industry</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Ngành công nghiệp</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“Energy”, “Security Services”,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821025">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Sector</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Lĩnh vực</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“Health Care”, “Business Services”,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821025">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Revenue</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Doanh thu công ty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“$2 to $5 billion (USD)”, “$50 to $100 million (USD)”,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1139072">
                <a:tc>
                  <a:txBody>
                    <a:bodyPr anchor="t" rtlCol="false"/>
                    <a:lstStyle/>
                    <a:p>
                      <a:pPr algn="just">
                        <a:lnSpc>
                          <a:spcPts val="2659"/>
                        </a:lnSpc>
                        <a:defRPr/>
                      </a:pPr>
                      <a:r>
                        <a:rPr lang="en-US" sz="1899" b="true">
                          <a:solidFill>
                            <a:srgbClr val="FFFFFF"/>
                          </a:solidFill>
                          <a:latin typeface="Montserrat Bold"/>
                          <a:ea typeface="Montserrat Bold"/>
                          <a:cs typeface="Montserrat Bold"/>
                          <a:sym typeface="Montserrat Bold"/>
                        </a:rPr>
                        <a:t>Competitors</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Tên các công ty đối thủ</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object (string)</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a:ea typeface="Montserrat"/>
                          <a:cs typeface="Montserrat"/>
                          <a:sym typeface="Montserrat"/>
                        </a:rPr>
                        <a:t>-1 hoặc “Novartis, Baxter, Pfizer”, “Travelers, Allstate, State Farm”, ...</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bl>
          </a:graphicData>
        </a:graphic>
      </p:graphicFrame>
      <p:grpSp>
        <p:nvGrpSpPr>
          <p:cNvPr name="Group 10" id="10"/>
          <p:cNvGrpSpPr/>
          <p:nvPr/>
        </p:nvGrpSpPr>
        <p:grpSpPr>
          <a:xfrm rot="0">
            <a:off x="17594559" y="9593559"/>
            <a:ext cx="598191" cy="598191"/>
            <a:chOff x="0" y="0"/>
            <a:chExt cx="797587" cy="797587"/>
          </a:xfrm>
        </p:grpSpPr>
        <p:grpSp>
          <p:nvGrpSpPr>
            <p:cNvPr name="Group 11" id="11"/>
            <p:cNvGrpSpPr/>
            <p:nvPr/>
          </p:nvGrpSpPr>
          <p:grpSpPr>
            <a:xfrm rot="0">
              <a:off x="0" y="0"/>
              <a:ext cx="797587" cy="7975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4" id="14"/>
            <p:cNvSpPr txBox="true"/>
            <p:nvPr/>
          </p:nvSpPr>
          <p:spPr>
            <a:xfrm rot="0">
              <a:off x="261986" y="144794"/>
              <a:ext cx="273616"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FFFFFF"/>
                  </a:solidFill>
                  <a:latin typeface="Montserrat Bold"/>
                  <a:ea typeface="Montserrat Bold"/>
                  <a:cs typeface="Montserrat Bold"/>
                  <a:sym typeface="Montserrat Bold"/>
                </a:rPr>
                <a:t>5</a:t>
              </a:r>
            </a:p>
          </p:txBody>
        </p:sp>
      </p:gr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1091104" y="-528847"/>
            <a:ext cx="19283854" cy="12493533"/>
            <a:chOff x="0" y="0"/>
            <a:chExt cx="25711806" cy="16658045"/>
          </a:xfrm>
        </p:grpSpPr>
        <p:sp>
          <p:nvSpPr>
            <p:cNvPr name="Freeform 4" id="4"/>
            <p:cNvSpPr/>
            <p:nvPr/>
          </p:nvSpPr>
          <p:spPr>
            <a:xfrm flipH="false" flipV="false" rot="0">
              <a:off x="1579551" y="13496541"/>
              <a:ext cx="799586" cy="797587"/>
            </a:xfrm>
            <a:custGeom>
              <a:avLst/>
              <a:gdLst/>
              <a:ahLst/>
              <a:cxnLst/>
              <a:rect r="r" b="b" t="t" l="l"/>
              <a:pathLst>
                <a:path h="797587" w="799586">
                  <a:moveTo>
                    <a:pt x="0" y="0"/>
                  </a:moveTo>
                  <a:lnTo>
                    <a:pt x="799586" y="0"/>
                  </a:lnTo>
                  <a:lnTo>
                    <a:pt x="799586" y="797588"/>
                  </a:lnTo>
                  <a:lnTo>
                    <a:pt x="0" y="7975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0">
              <a:off x="1145079" y="705129"/>
              <a:ext cx="1164134" cy="2699440"/>
            </a:xfrm>
            <a:custGeom>
              <a:avLst/>
              <a:gdLst/>
              <a:ahLst/>
              <a:cxnLst/>
              <a:rect r="r" b="b" t="t" l="l"/>
              <a:pathLst>
                <a:path h="2699440" w="1164134">
                  <a:moveTo>
                    <a:pt x="1164134" y="2699440"/>
                  </a:moveTo>
                  <a:lnTo>
                    <a:pt x="0" y="2699440"/>
                  </a:lnTo>
                  <a:lnTo>
                    <a:pt x="0" y="0"/>
                  </a:lnTo>
                  <a:lnTo>
                    <a:pt x="1164134" y="0"/>
                  </a:lnTo>
                  <a:lnTo>
                    <a:pt x="1164134" y="269944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10223296">
              <a:off x="904800" y="1905305"/>
              <a:ext cx="23902205" cy="12847435"/>
            </a:xfrm>
            <a:custGeom>
              <a:avLst/>
              <a:gdLst/>
              <a:ahLst/>
              <a:cxnLst/>
              <a:rect r="r" b="b" t="t" l="l"/>
              <a:pathLst>
                <a:path h="12847435" w="23902205">
                  <a:moveTo>
                    <a:pt x="23902205" y="0"/>
                  </a:moveTo>
                  <a:lnTo>
                    <a:pt x="0" y="0"/>
                  </a:lnTo>
                  <a:lnTo>
                    <a:pt x="0" y="12847435"/>
                  </a:lnTo>
                  <a:lnTo>
                    <a:pt x="23902205" y="12847435"/>
                  </a:lnTo>
                  <a:lnTo>
                    <a:pt x="23902205" y="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grpSp>
      <p:sp>
        <p:nvSpPr>
          <p:cNvPr name="TextBox 7" id="7"/>
          <p:cNvSpPr txBox="true"/>
          <p:nvPr/>
        </p:nvSpPr>
        <p:spPr>
          <a:xfrm rot="0">
            <a:off x="1028700" y="571500"/>
            <a:ext cx="12861523" cy="914400"/>
          </a:xfrm>
          <a:prstGeom prst="rect">
            <a:avLst/>
          </a:prstGeom>
        </p:spPr>
        <p:txBody>
          <a:bodyPr anchor="t" rtlCol="false" tIns="0" lIns="0" bIns="0" rIns="0">
            <a:spAutoFit/>
          </a:bodyPr>
          <a:lstStyle/>
          <a:p>
            <a:pPr algn="l">
              <a:lnSpc>
                <a:spcPts val="7200"/>
              </a:lnSpc>
            </a:pPr>
            <a:r>
              <a:rPr lang="en-US" sz="6000" b="true">
                <a:solidFill>
                  <a:srgbClr val="FFFFFF"/>
                </a:solidFill>
                <a:latin typeface="Montserrat Bold"/>
                <a:ea typeface="Montserrat Bold"/>
                <a:cs typeface="Montserrat Bold"/>
                <a:sym typeface="Montserrat Bold"/>
              </a:rPr>
              <a:t>3. PHƯƠNG PHÁP PHÂN TÍCH</a:t>
            </a:r>
          </a:p>
        </p:txBody>
      </p:sp>
      <p:sp>
        <p:nvSpPr>
          <p:cNvPr name="Freeform 8" id="8"/>
          <p:cNvSpPr/>
          <p:nvPr/>
        </p:nvSpPr>
        <p:spPr>
          <a:xfrm flipH="false" flipV="false" rot="0">
            <a:off x="3649971" y="2097520"/>
            <a:ext cx="10988057" cy="7795135"/>
          </a:xfrm>
          <a:custGeom>
            <a:avLst/>
            <a:gdLst/>
            <a:ahLst/>
            <a:cxnLst/>
            <a:rect r="r" b="b" t="t" l="l"/>
            <a:pathLst>
              <a:path h="7795135" w="10988057">
                <a:moveTo>
                  <a:pt x="0" y="0"/>
                </a:moveTo>
                <a:lnTo>
                  <a:pt x="10988058" y="0"/>
                </a:lnTo>
                <a:lnTo>
                  <a:pt x="10988058" y="7795135"/>
                </a:lnTo>
                <a:lnTo>
                  <a:pt x="0" y="7795135"/>
                </a:lnTo>
                <a:lnTo>
                  <a:pt x="0" y="0"/>
                </a:lnTo>
                <a:close/>
              </a:path>
            </a:pathLst>
          </a:custGeom>
          <a:blipFill>
            <a:blip r:embed="rId9"/>
            <a:stretch>
              <a:fillRect l="-5719" t="-19398" r="-8216" b="-19524"/>
            </a:stretch>
          </a:blipFill>
        </p:spPr>
      </p:sp>
      <p:grpSp>
        <p:nvGrpSpPr>
          <p:cNvPr name="Group 9" id="9"/>
          <p:cNvGrpSpPr/>
          <p:nvPr/>
        </p:nvGrpSpPr>
        <p:grpSpPr>
          <a:xfrm rot="0">
            <a:off x="17594559" y="9593559"/>
            <a:ext cx="598191" cy="598191"/>
            <a:chOff x="0" y="0"/>
            <a:chExt cx="797587" cy="797587"/>
          </a:xfrm>
        </p:grpSpPr>
        <p:grpSp>
          <p:nvGrpSpPr>
            <p:cNvPr name="Group 10" id="10"/>
            <p:cNvGrpSpPr/>
            <p:nvPr/>
          </p:nvGrpSpPr>
          <p:grpSpPr>
            <a:xfrm rot="0">
              <a:off x="0" y="0"/>
              <a:ext cx="797587" cy="7975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3" id="13"/>
            <p:cNvSpPr txBox="true"/>
            <p:nvPr/>
          </p:nvSpPr>
          <p:spPr>
            <a:xfrm rot="0">
              <a:off x="261986" y="144794"/>
              <a:ext cx="273616"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FFFFFF"/>
                  </a:solidFill>
                  <a:latin typeface="Montserrat Bold"/>
                  <a:ea typeface="Montserrat Bold"/>
                  <a:cs typeface="Montserrat Bold"/>
                  <a:sym typeface="Montserrat Bold"/>
                </a:rPr>
                <a:t>6</a:t>
              </a:r>
            </a:p>
          </p:txBody>
        </p:sp>
      </p:gr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3839" y="-3143592"/>
            <a:ext cx="19904611" cy="17992492"/>
            <a:chOff x="0" y="0"/>
            <a:chExt cx="26539481" cy="23989989"/>
          </a:xfrm>
        </p:grpSpPr>
        <p:sp>
          <p:nvSpPr>
            <p:cNvPr name="Freeform 3" id="3"/>
            <p:cNvSpPr/>
            <p:nvPr/>
          </p:nvSpPr>
          <p:spPr>
            <a:xfrm flipH="true" flipV="false" rot="-8671297">
              <a:off x="1488002" y="5662310"/>
              <a:ext cx="23563477" cy="12665369"/>
            </a:xfrm>
            <a:custGeom>
              <a:avLst/>
              <a:gdLst/>
              <a:ahLst/>
              <a:cxnLst/>
              <a:rect r="r" b="b" t="t" l="l"/>
              <a:pathLst>
                <a:path h="12665369" w="23563477">
                  <a:moveTo>
                    <a:pt x="23563477" y="0"/>
                  </a:moveTo>
                  <a:lnTo>
                    <a:pt x="0" y="0"/>
                  </a:lnTo>
                  <a:lnTo>
                    <a:pt x="0" y="12665369"/>
                  </a:lnTo>
                  <a:lnTo>
                    <a:pt x="23563477" y="12665369"/>
                  </a:lnTo>
                  <a:lnTo>
                    <a:pt x="23563477"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567099">
              <a:off x="883584" y="3254389"/>
              <a:ext cx="1164134" cy="2699440"/>
            </a:xfrm>
            <a:custGeom>
              <a:avLst/>
              <a:gdLst/>
              <a:ahLst/>
              <a:cxnLst/>
              <a:rect r="r" b="b" t="t" l="l"/>
              <a:pathLst>
                <a:path h="2699440" w="1164134">
                  <a:moveTo>
                    <a:pt x="1164133" y="2699440"/>
                  </a:moveTo>
                  <a:lnTo>
                    <a:pt x="0" y="2699440"/>
                  </a:lnTo>
                  <a:lnTo>
                    <a:pt x="0" y="0"/>
                  </a:lnTo>
                  <a:lnTo>
                    <a:pt x="1164133" y="0"/>
                  </a:lnTo>
                  <a:lnTo>
                    <a:pt x="1164133" y="269944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1567099">
              <a:off x="1138371" y="15532739"/>
              <a:ext cx="1164134" cy="2699440"/>
            </a:xfrm>
            <a:custGeom>
              <a:avLst/>
              <a:gdLst/>
              <a:ahLst/>
              <a:cxnLst/>
              <a:rect r="r" b="b" t="t" l="l"/>
              <a:pathLst>
                <a:path h="2699440" w="1164134">
                  <a:moveTo>
                    <a:pt x="1164134" y="2699440"/>
                  </a:moveTo>
                  <a:lnTo>
                    <a:pt x="0" y="2699440"/>
                  </a:lnTo>
                  <a:lnTo>
                    <a:pt x="0" y="0"/>
                  </a:lnTo>
                  <a:lnTo>
                    <a:pt x="1164134" y="0"/>
                  </a:lnTo>
                  <a:lnTo>
                    <a:pt x="1164134" y="269944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68484" y="3382990"/>
              <a:ext cx="3058870" cy="2722395"/>
            </a:xfrm>
            <a:custGeom>
              <a:avLst/>
              <a:gdLst/>
              <a:ahLst/>
              <a:cxnLst/>
              <a:rect r="r" b="b" t="t" l="l"/>
              <a:pathLst>
                <a:path h="2722395" w="3058870">
                  <a:moveTo>
                    <a:pt x="0" y="0"/>
                  </a:moveTo>
                  <a:lnTo>
                    <a:pt x="3058870" y="0"/>
                  </a:lnTo>
                  <a:lnTo>
                    <a:pt x="3058870" y="2722395"/>
                  </a:lnTo>
                  <a:lnTo>
                    <a:pt x="0" y="2722395"/>
                  </a:lnTo>
                  <a:lnTo>
                    <a:pt x="0" y="0"/>
                  </a:lnTo>
                  <a:close/>
                </a:path>
              </a:pathLst>
            </a:custGeom>
            <a:blipFill>
              <a:blip r:embed="rId6">
                <a:alphaModFix amt="26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422689" y="3279765"/>
              <a:ext cx="2565495" cy="2283291"/>
            </a:xfrm>
            <a:custGeom>
              <a:avLst/>
              <a:gdLst/>
              <a:ahLst/>
              <a:cxnLst/>
              <a:rect r="r" b="b" t="t" l="l"/>
              <a:pathLst>
                <a:path h="2283291" w="2565495">
                  <a:moveTo>
                    <a:pt x="0" y="0"/>
                  </a:moveTo>
                  <a:lnTo>
                    <a:pt x="2565495" y="0"/>
                  </a:lnTo>
                  <a:lnTo>
                    <a:pt x="2565495" y="2283291"/>
                  </a:lnTo>
                  <a:lnTo>
                    <a:pt x="0" y="2283291"/>
                  </a:lnTo>
                  <a:lnTo>
                    <a:pt x="0" y="0"/>
                  </a:lnTo>
                  <a:close/>
                </a:path>
              </a:pathLst>
            </a:custGeom>
            <a:blipFill>
              <a:blip r:embed="rId6">
                <a:alphaModFix amt="26000"/>
                <a:extLst>
                  <a:ext uri="{96DAC541-7B7A-43D3-8B79-37D633B846F1}">
                    <asvg:svgBlip xmlns:asvg="http://schemas.microsoft.com/office/drawing/2016/SVG/main" r:embed="rId7"/>
                  </a:ext>
                </a:extLst>
              </a:blip>
              <a:stretch>
                <a:fillRect l="0" t="0" r="0" b="0"/>
              </a:stretch>
            </a:blipFill>
          </p:spPr>
        </p:sp>
      </p:grpSp>
      <p:grpSp>
        <p:nvGrpSpPr>
          <p:cNvPr name="Group 8" id="8"/>
          <p:cNvGrpSpPr/>
          <p:nvPr/>
        </p:nvGrpSpPr>
        <p:grpSpPr>
          <a:xfrm rot="0">
            <a:off x="17594559" y="9593559"/>
            <a:ext cx="598191" cy="598191"/>
            <a:chOff x="0" y="0"/>
            <a:chExt cx="797587" cy="797587"/>
          </a:xfrm>
        </p:grpSpPr>
        <p:grpSp>
          <p:nvGrpSpPr>
            <p:cNvPr name="Group 9" id="9"/>
            <p:cNvGrpSpPr/>
            <p:nvPr/>
          </p:nvGrpSpPr>
          <p:grpSpPr>
            <a:xfrm rot="0">
              <a:off x="0" y="0"/>
              <a:ext cx="797587" cy="7975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12" id="12"/>
            <p:cNvSpPr txBox="true"/>
            <p:nvPr/>
          </p:nvSpPr>
          <p:spPr>
            <a:xfrm rot="0">
              <a:off x="130993" y="144794"/>
              <a:ext cx="535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7</a:t>
              </a:r>
            </a:p>
          </p:txBody>
        </p:sp>
      </p:grpSp>
      <p:grpSp>
        <p:nvGrpSpPr>
          <p:cNvPr name="Group 13" id="13"/>
          <p:cNvGrpSpPr/>
          <p:nvPr/>
        </p:nvGrpSpPr>
        <p:grpSpPr>
          <a:xfrm rot="0">
            <a:off x="3346327" y="3324225"/>
            <a:ext cx="11595441" cy="3695700"/>
            <a:chOff x="0" y="0"/>
            <a:chExt cx="15460587" cy="4927600"/>
          </a:xfrm>
        </p:grpSpPr>
        <p:sp>
          <p:nvSpPr>
            <p:cNvPr name="AutoShape 14" id="14"/>
            <p:cNvSpPr/>
            <p:nvPr/>
          </p:nvSpPr>
          <p:spPr>
            <a:xfrm>
              <a:off x="3915958" y="4851400"/>
              <a:ext cx="11544504" cy="38100"/>
            </a:xfrm>
            <a:prstGeom prst="line">
              <a:avLst/>
            </a:prstGeom>
            <a:ln cap="flat" w="76200">
              <a:solidFill>
                <a:srgbClr val="C7ED2E"/>
              </a:solidFill>
              <a:prstDash val="solid"/>
              <a:headEnd type="none" len="sm" w="sm"/>
              <a:tailEnd type="none" len="sm" w="sm"/>
            </a:ln>
          </p:spPr>
        </p:sp>
        <p:sp>
          <p:nvSpPr>
            <p:cNvPr name="TextBox 15" id="15"/>
            <p:cNvSpPr txBox="true"/>
            <p:nvPr/>
          </p:nvSpPr>
          <p:spPr>
            <a:xfrm rot="0">
              <a:off x="0" y="9525"/>
              <a:ext cx="15460462" cy="4841875"/>
            </a:xfrm>
            <a:prstGeom prst="rect">
              <a:avLst/>
            </a:prstGeom>
          </p:spPr>
          <p:txBody>
            <a:bodyPr anchor="t" rtlCol="false" tIns="0" lIns="0" bIns="0" rIns="0">
              <a:spAutoFit/>
            </a:bodyPr>
            <a:lstStyle/>
            <a:p>
              <a:pPr algn="ctr">
                <a:lnSpc>
                  <a:spcPts val="14399"/>
                </a:lnSpc>
              </a:pPr>
              <a:r>
                <a:rPr lang="en-US" sz="11999" b="true">
                  <a:solidFill>
                    <a:srgbClr val="000000"/>
                  </a:solidFill>
                  <a:latin typeface="Montserrat Bold"/>
                  <a:ea typeface="Montserrat Bold"/>
                  <a:cs typeface="Montserrat Bold"/>
                  <a:sym typeface="Montserrat Bold"/>
                </a:rPr>
                <a:t>Data Preprocessing</a:t>
              </a:r>
            </a:p>
          </p:txBody>
        </p:sp>
      </p:gr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2210" y="-2365719"/>
            <a:ext cx="19992420" cy="15359736"/>
            <a:chOff x="0" y="0"/>
            <a:chExt cx="26656560" cy="20479648"/>
          </a:xfrm>
        </p:grpSpPr>
        <p:sp>
          <p:nvSpPr>
            <p:cNvPr name="Freeform 3" id="3"/>
            <p:cNvSpPr/>
            <p:nvPr/>
          </p:nvSpPr>
          <p:spPr>
            <a:xfrm flipH="false" flipV="false" rot="0">
              <a:off x="1990687" y="14712779"/>
              <a:ext cx="1034386" cy="1031800"/>
            </a:xfrm>
            <a:custGeom>
              <a:avLst/>
              <a:gdLst/>
              <a:ahLst/>
              <a:cxnLst/>
              <a:rect r="r" b="b" t="t" l="l"/>
              <a:pathLst>
                <a:path h="1031800" w="1034386">
                  <a:moveTo>
                    <a:pt x="0" y="0"/>
                  </a:moveTo>
                  <a:lnTo>
                    <a:pt x="1034386" y="0"/>
                  </a:lnTo>
                  <a:lnTo>
                    <a:pt x="1034386" y="1031800"/>
                  </a:lnTo>
                  <a:lnTo>
                    <a:pt x="0" y="1031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00000">
              <a:off x="11497695" y="16122683"/>
              <a:ext cx="3622235" cy="3604124"/>
            </a:xfrm>
            <a:custGeom>
              <a:avLst/>
              <a:gdLst/>
              <a:ahLst/>
              <a:cxnLst/>
              <a:rect r="r" b="b" t="t" l="l"/>
              <a:pathLst>
                <a:path h="3604124" w="3622235">
                  <a:moveTo>
                    <a:pt x="0" y="0"/>
                  </a:moveTo>
                  <a:lnTo>
                    <a:pt x="3622235" y="0"/>
                  </a:lnTo>
                  <a:lnTo>
                    <a:pt x="3622235" y="3604123"/>
                  </a:lnTo>
                  <a:lnTo>
                    <a:pt x="0" y="36041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26448" y="3763672"/>
              <a:ext cx="23564729" cy="12666042"/>
            </a:xfrm>
            <a:custGeom>
              <a:avLst/>
              <a:gdLst/>
              <a:ahLst/>
              <a:cxnLst/>
              <a:rect r="r" b="b" t="t" l="l"/>
              <a:pathLst>
                <a:path h="12666042" w="23564729">
                  <a:moveTo>
                    <a:pt x="23564729" y="0"/>
                  </a:moveTo>
                  <a:lnTo>
                    <a:pt x="0" y="0"/>
                  </a:lnTo>
                  <a:lnTo>
                    <a:pt x="0" y="12666042"/>
                  </a:lnTo>
                  <a:lnTo>
                    <a:pt x="23564729" y="12666042"/>
                  </a:lnTo>
                  <a:lnTo>
                    <a:pt x="23564729"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1567099">
              <a:off x="534746" y="2273874"/>
              <a:ext cx="1164134" cy="2699440"/>
            </a:xfrm>
            <a:custGeom>
              <a:avLst/>
              <a:gdLst/>
              <a:ahLst/>
              <a:cxnLst/>
              <a:rect r="r" b="b" t="t" l="l"/>
              <a:pathLst>
                <a:path h="2699440" w="1164134">
                  <a:moveTo>
                    <a:pt x="1164133" y="2699440"/>
                  </a:moveTo>
                  <a:lnTo>
                    <a:pt x="0" y="2699440"/>
                  </a:lnTo>
                  <a:lnTo>
                    <a:pt x="0" y="0"/>
                  </a:lnTo>
                  <a:lnTo>
                    <a:pt x="1164133" y="0"/>
                  </a:lnTo>
                  <a:lnTo>
                    <a:pt x="1164133" y="269944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9779767" y="0"/>
              <a:ext cx="5721046" cy="5091731"/>
            </a:xfrm>
            <a:custGeom>
              <a:avLst/>
              <a:gdLst/>
              <a:ahLst/>
              <a:cxnLst/>
              <a:rect r="r" b="b" t="t" l="l"/>
              <a:pathLst>
                <a:path h="5091731" w="5721046">
                  <a:moveTo>
                    <a:pt x="0" y="0"/>
                  </a:moveTo>
                  <a:lnTo>
                    <a:pt x="5721046" y="0"/>
                  </a:lnTo>
                  <a:lnTo>
                    <a:pt x="5721046" y="5091731"/>
                  </a:lnTo>
                  <a:lnTo>
                    <a:pt x="0" y="5091731"/>
                  </a:lnTo>
                  <a:lnTo>
                    <a:pt x="0" y="0"/>
                  </a:lnTo>
                  <a:close/>
                </a:path>
              </a:pathLst>
            </a:custGeom>
            <a:blipFill>
              <a:blip r:embed="rId10">
                <a:alphaModFix amt="26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4091065" y="6012383"/>
              <a:ext cx="2565495" cy="2283291"/>
            </a:xfrm>
            <a:custGeom>
              <a:avLst/>
              <a:gdLst/>
              <a:ahLst/>
              <a:cxnLst/>
              <a:rect r="r" b="b" t="t" l="l"/>
              <a:pathLst>
                <a:path h="2283291" w="2565495">
                  <a:moveTo>
                    <a:pt x="0" y="0"/>
                  </a:moveTo>
                  <a:lnTo>
                    <a:pt x="2565495" y="0"/>
                  </a:lnTo>
                  <a:lnTo>
                    <a:pt x="2565495" y="2283290"/>
                  </a:lnTo>
                  <a:lnTo>
                    <a:pt x="0" y="2283290"/>
                  </a:lnTo>
                  <a:lnTo>
                    <a:pt x="0" y="0"/>
                  </a:lnTo>
                  <a:close/>
                </a:path>
              </a:pathLst>
            </a:custGeom>
            <a:blipFill>
              <a:blip r:embed="rId10">
                <a:alphaModFix amt="26000"/>
                <a:extLst>
                  <a:ext uri="{96DAC541-7B7A-43D3-8B79-37D633B846F1}">
                    <asvg:svgBlip xmlns:asvg="http://schemas.microsoft.com/office/drawing/2016/SVG/main" r:embed="rId11"/>
                  </a:ext>
                </a:extLst>
              </a:blip>
              <a:stretch>
                <a:fillRect l="0" t="0" r="0" b="0"/>
              </a:stretch>
            </a:blipFill>
          </p:spPr>
        </p:sp>
      </p:grpSp>
      <p:grpSp>
        <p:nvGrpSpPr>
          <p:cNvPr name="Group 9" id="9"/>
          <p:cNvGrpSpPr/>
          <p:nvPr/>
        </p:nvGrpSpPr>
        <p:grpSpPr>
          <a:xfrm rot="0">
            <a:off x="1028700" y="3397940"/>
            <a:ext cx="5036344" cy="5657850"/>
            <a:chOff x="0" y="0"/>
            <a:chExt cx="6715125" cy="7543800"/>
          </a:xfrm>
        </p:grpSpPr>
        <p:grpSp>
          <p:nvGrpSpPr>
            <p:cNvPr name="Group 10" id="10"/>
            <p:cNvGrpSpPr/>
            <p:nvPr/>
          </p:nvGrpSpPr>
          <p:grpSpPr>
            <a:xfrm rot="0">
              <a:off x="0" y="0"/>
              <a:ext cx="6715125" cy="7543800"/>
              <a:chOff x="0" y="0"/>
              <a:chExt cx="1326444" cy="1490133"/>
            </a:xfrm>
          </p:grpSpPr>
          <p:sp>
            <p:nvSpPr>
              <p:cNvPr name="Freeform 11" id="11"/>
              <p:cNvSpPr/>
              <p:nvPr/>
            </p:nvSpPr>
            <p:spPr>
              <a:xfrm flipH="false" flipV="false" rot="0">
                <a:off x="0" y="0"/>
                <a:ext cx="1326444" cy="1490133"/>
              </a:xfrm>
              <a:custGeom>
                <a:avLst/>
                <a:gdLst/>
                <a:ahLst/>
                <a:cxnLst/>
                <a:rect r="r" b="b" t="t" l="l"/>
                <a:pathLst>
                  <a:path h="1490133" w="1326444">
                    <a:moveTo>
                      <a:pt x="0" y="0"/>
                    </a:moveTo>
                    <a:lnTo>
                      <a:pt x="1326444" y="0"/>
                    </a:lnTo>
                    <a:lnTo>
                      <a:pt x="1326444" y="1490133"/>
                    </a:lnTo>
                    <a:lnTo>
                      <a:pt x="0" y="1490133"/>
                    </a:lnTo>
                    <a:close/>
                  </a:path>
                </a:pathLst>
              </a:custGeom>
              <a:solidFill>
                <a:srgbClr val="000000">
                  <a:alpha val="0"/>
                </a:srgbClr>
              </a:solidFill>
              <a:ln w="19050" cap="sq">
                <a:solidFill>
                  <a:srgbClr val="000000"/>
                </a:solidFill>
                <a:prstDash val="dash"/>
                <a:miter/>
              </a:ln>
            </p:spPr>
          </p:sp>
          <p:sp>
            <p:nvSpPr>
              <p:cNvPr name="TextBox 12" id="12"/>
              <p:cNvSpPr txBox="true"/>
              <p:nvPr/>
            </p:nvSpPr>
            <p:spPr>
              <a:xfrm>
                <a:off x="0" y="-38100"/>
                <a:ext cx="1326444" cy="152823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84871" y="390293"/>
              <a:ext cx="5557167" cy="1590675"/>
            </a:xfrm>
            <a:prstGeom prst="rect">
              <a:avLst/>
            </a:prstGeom>
          </p:spPr>
          <p:txBody>
            <a:bodyPr anchor="t" rtlCol="false" tIns="0" lIns="0" bIns="0" rIns="0">
              <a:spAutoFit/>
            </a:bodyPr>
            <a:lstStyle/>
            <a:p>
              <a:pPr algn="l">
                <a:lnSpc>
                  <a:spcPts val="4799"/>
                </a:lnSpc>
              </a:pPr>
              <a:r>
                <a:rPr lang="en-US" sz="3999" b="true">
                  <a:solidFill>
                    <a:srgbClr val="000000"/>
                  </a:solidFill>
                  <a:latin typeface="Montserrat Bold"/>
                  <a:ea typeface="Montserrat Bold"/>
                  <a:cs typeface="Montserrat Bold"/>
                  <a:sym typeface="Montserrat Bold"/>
                </a:rPr>
                <a:t>Missing Values, Outliers</a:t>
              </a:r>
            </a:p>
          </p:txBody>
        </p:sp>
        <p:grpSp>
          <p:nvGrpSpPr>
            <p:cNvPr name="Group 14" id="14"/>
            <p:cNvGrpSpPr/>
            <p:nvPr/>
          </p:nvGrpSpPr>
          <p:grpSpPr>
            <a:xfrm rot="0">
              <a:off x="578979" y="2306460"/>
              <a:ext cx="1514998" cy="149116"/>
              <a:chOff x="0" y="0"/>
              <a:chExt cx="250160" cy="24622"/>
            </a:xfrm>
          </p:grpSpPr>
          <p:sp>
            <p:nvSpPr>
              <p:cNvPr name="Freeform 15" id="15"/>
              <p:cNvSpPr/>
              <p:nvPr/>
            </p:nvSpPr>
            <p:spPr>
              <a:xfrm flipH="false" flipV="false" rot="0">
                <a:off x="0" y="0"/>
                <a:ext cx="250160" cy="24622"/>
              </a:xfrm>
              <a:custGeom>
                <a:avLst/>
                <a:gdLst/>
                <a:ahLst/>
                <a:cxnLst/>
                <a:rect r="r" b="b" t="t" l="l"/>
                <a:pathLst>
                  <a:path h="24622" w="250160">
                    <a:moveTo>
                      <a:pt x="0" y="0"/>
                    </a:moveTo>
                    <a:lnTo>
                      <a:pt x="250160" y="0"/>
                    </a:lnTo>
                    <a:lnTo>
                      <a:pt x="250160" y="24622"/>
                    </a:lnTo>
                    <a:lnTo>
                      <a:pt x="0" y="24622"/>
                    </a:lnTo>
                    <a:close/>
                  </a:path>
                </a:pathLst>
              </a:custGeom>
              <a:solidFill>
                <a:srgbClr val="C7ED2E"/>
              </a:solidFill>
            </p:spPr>
          </p:sp>
          <p:sp>
            <p:nvSpPr>
              <p:cNvPr name="TextBox 16" id="16"/>
              <p:cNvSpPr txBox="true"/>
              <p:nvPr/>
            </p:nvSpPr>
            <p:spPr>
              <a:xfrm>
                <a:off x="0" y="-38100"/>
                <a:ext cx="250160" cy="62722"/>
              </a:xfrm>
              <a:prstGeom prst="rect">
                <a:avLst/>
              </a:prstGeom>
            </p:spPr>
            <p:txBody>
              <a:bodyPr anchor="ctr" rtlCol="false" tIns="60771" lIns="60771" bIns="60771" rIns="60771"/>
              <a:lstStyle/>
              <a:p>
                <a:pPr algn="ctr">
                  <a:lnSpc>
                    <a:spcPts val="2659"/>
                  </a:lnSpc>
                  <a:spcBef>
                    <a:spcPct val="0"/>
                  </a:spcBef>
                </a:pPr>
              </a:p>
            </p:txBody>
          </p:sp>
        </p:grpSp>
        <p:sp>
          <p:nvSpPr>
            <p:cNvPr name="TextBox 17" id="17"/>
            <p:cNvSpPr txBox="true"/>
            <p:nvPr/>
          </p:nvSpPr>
          <p:spPr>
            <a:xfrm rot="0">
              <a:off x="584871" y="2757200"/>
              <a:ext cx="5557167" cy="2310342"/>
            </a:xfrm>
            <a:prstGeom prst="rect">
              <a:avLst/>
            </a:prstGeom>
          </p:spPr>
          <p:txBody>
            <a:bodyPr anchor="t" rtlCol="false" tIns="0" lIns="0" bIns="0" rIns="0">
              <a:spAutoFit/>
            </a:bodyPr>
            <a:lstStyle/>
            <a:p>
              <a:pPr algn="l">
                <a:lnSpc>
                  <a:spcPts val="2799"/>
                </a:lnSpc>
              </a:pPr>
              <a:r>
                <a:rPr lang="en-US" sz="1999">
                  <a:solidFill>
                    <a:srgbClr val="000000"/>
                  </a:solidFill>
                  <a:latin typeface="Montserrat"/>
                  <a:ea typeface="Montserrat"/>
                  <a:cs typeface="Montserrat"/>
                  <a:sym typeface="Montserrat"/>
                </a:rPr>
                <a:t>Tồn tại giá trị khuyết hoặc không rõ ý nghĩa, sẽ được xử lý bằng cách điền khuyết hoặc tái định nghĩa cho phù hợp với mục đích phân tích.</a:t>
              </a:r>
            </a:p>
          </p:txBody>
        </p:sp>
        <p:sp>
          <p:nvSpPr>
            <p:cNvPr name="TextBox 18" id="18"/>
            <p:cNvSpPr txBox="true"/>
            <p:nvPr/>
          </p:nvSpPr>
          <p:spPr>
            <a:xfrm rot="0">
              <a:off x="578979" y="5237934"/>
              <a:ext cx="5557167" cy="430742"/>
            </a:xfrm>
            <a:prstGeom prst="rect">
              <a:avLst/>
            </a:prstGeom>
          </p:spPr>
          <p:txBody>
            <a:bodyPr anchor="t" rtlCol="false" tIns="0" lIns="0" bIns="0" rIns="0">
              <a:spAutoFit/>
            </a:bodyPr>
            <a:lstStyle/>
            <a:p>
              <a:pPr algn="l">
                <a:lnSpc>
                  <a:spcPts val="2799"/>
                </a:lnSpc>
              </a:pPr>
              <a:r>
                <a:rPr lang="en-US" sz="1999">
                  <a:solidFill>
                    <a:srgbClr val="000000"/>
                  </a:solidFill>
                  <a:latin typeface="Montserrat"/>
                  <a:ea typeface="Montserrat"/>
                  <a:cs typeface="Montserrat"/>
                  <a:sym typeface="Montserrat"/>
                </a:rPr>
                <a:t>Tồn tại nhiều outlier. </a:t>
              </a:r>
            </a:p>
          </p:txBody>
        </p:sp>
        <p:sp>
          <p:nvSpPr>
            <p:cNvPr name="TextBox 19" id="19"/>
            <p:cNvSpPr txBox="true"/>
            <p:nvPr/>
          </p:nvSpPr>
          <p:spPr>
            <a:xfrm rot="0">
              <a:off x="584871" y="5916058"/>
              <a:ext cx="5557167" cy="900642"/>
            </a:xfrm>
            <a:prstGeom prst="rect">
              <a:avLst/>
            </a:prstGeom>
          </p:spPr>
          <p:txBody>
            <a:bodyPr anchor="t" rtlCol="false" tIns="0" lIns="0" bIns="0" rIns="0">
              <a:spAutoFit/>
            </a:bodyPr>
            <a:lstStyle/>
            <a:p>
              <a:pPr algn="l">
                <a:lnSpc>
                  <a:spcPts val="2799"/>
                </a:lnSpc>
              </a:pPr>
              <a:r>
                <a:rPr lang="en-US" sz="1999">
                  <a:solidFill>
                    <a:srgbClr val="000000"/>
                  </a:solidFill>
                  <a:latin typeface="Montserrat"/>
                  <a:ea typeface="Montserrat"/>
                  <a:cs typeface="Montserrat"/>
                  <a:sym typeface="Montserrat"/>
                </a:rPr>
                <a:t>Ví dụ: Các giá trị -1 trong cột “Rating”, “Industry”, ...</a:t>
              </a:r>
            </a:p>
          </p:txBody>
        </p:sp>
      </p:grpSp>
      <p:grpSp>
        <p:nvGrpSpPr>
          <p:cNvPr name="Group 20" id="20"/>
          <p:cNvGrpSpPr/>
          <p:nvPr/>
        </p:nvGrpSpPr>
        <p:grpSpPr>
          <a:xfrm rot="0">
            <a:off x="6625828" y="3397940"/>
            <a:ext cx="5036344" cy="5657850"/>
            <a:chOff x="0" y="0"/>
            <a:chExt cx="6715125" cy="7543800"/>
          </a:xfrm>
        </p:grpSpPr>
        <p:grpSp>
          <p:nvGrpSpPr>
            <p:cNvPr name="Group 21" id="21"/>
            <p:cNvGrpSpPr/>
            <p:nvPr/>
          </p:nvGrpSpPr>
          <p:grpSpPr>
            <a:xfrm rot="0">
              <a:off x="0" y="0"/>
              <a:ext cx="6715125" cy="7543800"/>
              <a:chOff x="0" y="0"/>
              <a:chExt cx="1326444" cy="1490133"/>
            </a:xfrm>
          </p:grpSpPr>
          <p:sp>
            <p:nvSpPr>
              <p:cNvPr name="Freeform 22" id="22"/>
              <p:cNvSpPr/>
              <p:nvPr/>
            </p:nvSpPr>
            <p:spPr>
              <a:xfrm flipH="false" flipV="false" rot="0">
                <a:off x="0" y="0"/>
                <a:ext cx="1326444" cy="1490133"/>
              </a:xfrm>
              <a:custGeom>
                <a:avLst/>
                <a:gdLst/>
                <a:ahLst/>
                <a:cxnLst/>
                <a:rect r="r" b="b" t="t" l="l"/>
                <a:pathLst>
                  <a:path h="1490133" w="1326444">
                    <a:moveTo>
                      <a:pt x="0" y="0"/>
                    </a:moveTo>
                    <a:lnTo>
                      <a:pt x="1326444" y="0"/>
                    </a:lnTo>
                    <a:lnTo>
                      <a:pt x="1326444" y="1490133"/>
                    </a:lnTo>
                    <a:lnTo>
                      <a:pt x="0" y="1490133"/>
                    </a:lnTo>
                    <a:close/>
                  </a:path>
                </a:pathLst>
              </a:custGeom>
              <a:solidFill>
                <a:srgbClr val="000000">
                  <a:alpha val="0"/>
                </a:srgbClr>
              </a:solidFill>
              <a:ln w="19050" cap="sq">
                <a:solidFill>
                  <a:srgbClr val="000000"/>
                </a:solidFill>
                <a:prstDash val="dash"/>
                <a:miter/>
              </a:ln>
            </p:spPr>
          </p:sp>
          <p:sp>
            <p:nvSpPr>
              <p:cNvPr name="TextBox 23" id="23"/>
              <p:cNvSpPr txBox="true"/>
              <p:nvPr/>
            </p:nvSpPr>
            <p:spPr>
              <a:xfrm>
                <a:off x="0" y="-38100"/>
                <a:ext cx="1326444" cy="152823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578979" y="390293"/>
              <a:ext cx="5557167" cy="1590675"/>
            </a:xfrm>
            <a:prstGeom prst="rect">
              <a:avLst/>
            </a:prstGeom>
          </p:spPr>
          <p:txBody>
            <a:bodyPr anchor="t" rtlCol="false" tIns="0" lIns="0" bIns="0" rIns="0">
              <a:spAutoFit/>
            </a:bodyPr>
            <a:lstStyle/>
            <a:p>
              <a:pPr algn="l">
                <a:lnSpc>
                  <a:spcPts val="4799"/>
                </a:lnSpc>
              </a:pPr>
              <a:r>
                <a:rPr lang="en-US" sz="3999" b="true">
                  <a:solidFill>
                    <a:srgbClr val="000000"/>
                  </a:solidFill>
                  <a:latin typeface="Montserrat Bold"/>
                  <a:ea typeface="Montserrat Bold"/>
                  <a:cs typeface="Montserrat Bold"/>
                  <a:sym typeface="Montserrat Bold"/>
                </a:rPr>
                <a:t>Duplicates Rows</a:t>
              </a:r>
            </a:p>
          </p:txBody>
        </p:sp>
        <p:grpSp>
          <p:nvGrpSpPr>
            <p:cNvPr name="Group 25" id="25"/>
            <p:cNvGrpSpPr/>
            <p:nvPr/>
          </p:nvGrpSpPr>
          <p:grpSpPr>
            <a:xfrm rot="0">
              <a:off x="578979" y="2306460"/>
              <a:ext cx="1514998" cy="149116"/>
              <a:chOff x="0" y="0"/>
              <a:chExt cx="250160" cy="24622"/>
            </a:xfrm>
          </p:grpSpPr>
          <p:sp>
            <p:nvSpPr>
              <p:cNvPr name="Freeform 26" id="26"/>
              <p:cNvSpPr/>
              <p:nvPr/>
            </p:nvSpPr>
            <p:spPr>
              <a:xfrm flipH="false" flipV="false" rot="0">
                <a:off x="0" y="0"/>
                <a:ext cx="250160" cy="24622"/>
              </a:xfrm>
              <a:custGeom>
                <a:avLst/>
                <a:gdLst/>
                <a:ahLst/>
                <a:cxnLst/>
                <a:rect r="r" b="b" t="t" l="l"/>
                <a:pathLst>
                  <a:path h="24622" w="250160">
                    <a:moveTo>
                      <a:pt x="0" y="0"/>
                    </a:moveTo>
                    <a:lnTo>
                      <a:pt x="250160" y="0"/>
                    </a:lnTo>
                    <a:lnTo>
                      <a:pt x="250160" y="24622"/>
                    </a:lnTo>
                    <a:lnTo>
                      <a:pt x="0" y="24622"/>
                    </a:lnTo>
                    <a:close/>
                  </a:path>
                </a:pathLst>
              </a:custGeom>
              <a:solidFill>
                <a:srgbClr val="C7ED2E"/>
              </a:solidFill>
            </p:spPr>
          </p:sp>
          <p:sp>
            <p:nvSpPr>
              <p:cNvPr name="TextBox 27" id="27"/>
              <p:cNvSpPr txBox="true"/>
              <p:nvPr/>
            </p:nvSpPr>
            <p:spPr>
              <a:xfrm>
                <a:off x="0" y="-38100"/>
                <a:ext cx="250160" cy="62722"/>
              </a:xfrm>
              <a:prstGeom prst="rect">
                <a:avLst/>
              </a:prstGeom>
            </p:spPr>
            <p:txBody>
              <a:bodyPr anchor="ctr" rtlCol="false" tIns="60771" lIns="60771" bIns="60771" rIns="60771"/>
              <a:lstStyle/>
              <a:p>
                <a:pPr algn="ctr">
                  <a:lnSpc>
                    <a:spcPts val="2659"/>
                  </a:lnSpc>
                  <a:spcBef>
                    <a:spcPct val="0"/>
                  </a:spcBef>
                </a:pPr>
              </a:p>
            </p:txBody>
          </p:sp>
        </p:grpSp>
        <p:sp>
          <p:nvSpPr>
            <p:cNvPr name="TextBox 28" id="28"/>
            <p:cNvSpPr txBox="true"/>
            <p:nvPr/>
          </p:nvSpPr>
          <p:spPr>
            <a:xfrm rot="0">
              <a:off x="578979" y="2757200"/>
              <a:ext cx="5557167" cy="1840442"/>
            </a:xfrm>
            <a:prstGeom prst="rect">
              <a:avLst/>
            </a:prstGeom>
          </p:spPr>
          <p:txBody>
            <a:bodyPr anchor="t" rtlCol="false" tIns="0" lIns="0" bIns="0" rIns="0">
              <a:spAutoFit/>
            </a:bodyPr>
            <a:lstStyle/>
            <a:p>
              <a:pPr algn="l">
                <a:lnSpc>
                  <a:spcPts val="2799"/>
                </a:lnSpc>
              </a:pPr>
              <a:r>
                <a:rPr lang="en-US" sz="1999">
                  <a:solidFill>
                    <a:srgbClr val="000000"/>
                  </a:solidFill>
                  <a:latin typeface="Montserrat"/>
                  <a:ea typeface="Montserrat"/>
                  <a:cs typeface="Montserrat"/>
                  <a:sym typeface="Montserrat"/>
                </a:rPr>
                <a:t>Có 356/956 dòng bị lặp (duplicated), đây là những nội dung tuyển dụng được đăng từ lần thứ 2 trở đi. Có 2 hướng xử lý:</a:t>
              </a:r>
            </a:p>
          </p:txBody>
        </p:sp>
        <p:sp>
          <p:nvSpPr>
            <p:cNvPr name="TextBox 29" id="29"/>
            <p:cNvSpPr txBox="true"/>
            <p:nvPr/>
          </p:nvSpPr>
          <p:spPr>
            <a:xfrm rot="0">
              <a:off x="578979" y="4820711"/>
              <a:ext cx="5557167" cy="862754"/>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Montserrat"/>
                  <a:ea typeface="Montserrat"/>
                  <a:cs typeface="Montserrat"/>
                  <a:sym typeface="Montserrat"/>
                </a:rPr>
                <a:t>1. </a:t>
              </a:r>
              <a:r>
                <a:rPr lang="en-US" sz="1899">
                  <a:solidFill>
                    <a:srgbClr val="000000"/>
                  </a:solidFill>
                  <a:latin typeface="Montserrat"/>
                  <a:ea typeface="Montserrat"/>
                  <a:cs typeface="Montserrat"/>
                  <a:sym typeface="Montserrat"/>
                </a:rPr>
                <a:t>Giữ lại để phân tích xu hướng tuyển dụng của thị trường.</a:t>
              </a:r>
            </a:p>
          </p:txBody>
        </p:sp>
        <p:sp>
          <p:nvSpPr>
            <p:cNvPr name="TextBox 30" id="30"/>
            <p:cNvSpPr txBox="true"/>
            <p:nvPr/>
          </p:nvSpPr>
          <p:spPr>
            <a:xfrm rot="0">
              <a:off x="578979" y="5906533"/>
              <a:ext cx="5557167" cy="1307254"/>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Montserrat"/>
                  <a:ea typeface="Montserrat"/>
                  <a:cs typeface="Montserrat"/>
                  <a:sym typeface="Montserrat"/>
                </a:rPr>
                <a:t>2. Xóa để xây dựng mô hình dự đoán lương nhằm tránh việc mô hình thiên vị (biased).</a:t>
              </a:r>
            </a:p>
          </p:txBody>
        </p:sp>
      </p:grpSp>
      <p:grpSp>
        <p:nvGrpSpPr>
          <p:cNvPr name="Group 31" id="31"/>
          <p:cNvGrpSpPr/>
          <p:nvPr/>
        </p:nvGrpSpPr>
        <p:grpSpPr>
          <a:xfrm rot="0">
            <a:off x="12222956" y="3397940"/>
            <a:ext cx="5036344" cy="5657850"/>
            <a:chOff x="0" y="0"/>
            <a:chExt cx="6715125" cy="7543800"/>
          </a:xfrm>
        </p:grpSpPr>
        <p:grpSp>
          <p:nvGrpSpPr>
            <p:cNvPr name="Group 32" id="32"/>
            <p:cNvGrpSpPr/>
            <p:nvPr/>
          </p:nvGrpSpPr>
          <p:grpSpPr>
            <a:xfrm rot="0">
              <a:off x="0" y="0"/>
              <a:ext cx="6715125" cy="7543800"/>
              <a:chOff x="0" y="0"/>
              <a:chExt cx="1326444" cy="1490133"/>
            </a:xfrm>
          </p:grpSpPr>
          <p:sp>
            <p:nvSpPr>
              <p:cNvPr name="Freeform 33" id="33"/>
              <p:cNvSpPr/>
              <p:nvPr/>
            </p:nvSpPr>
            <p:spPr>
              <a:xfrm flipH="false" flipV="false" rot="0">
                <a:off x="0" y="0"/>
                <a:ext cx="1326444" cy="1490133"/>
              </a:xfrm>
              <a:custGeom>
                <a:avLst/>
                <a:gdLst/>
                <a:ahLst/>
                <a:cxnLst/>
                <a:rect r="r" b="b" t="t" l="l"/>
                <a:pathLst>
                  <a:path h="1490133" w="1326444">
                    <a:moveTo>
                      <a:pt x="0" y="0"/>
                    </a:moveTo>
                    <a:lnTo>
                      <a:pt x="1326444" y="0"/>
                    </a:lnTo>
                    <a:lnTo>
                      <a:pt x="1326444" y="1490133"/>
                    </a:lnTo>
                    <a:lnTo>
                      <a:pt x="0" y="1490133"/>
                    </a:lnTo>
                    <a:close/>
                  </a:path>
                </a:pathLst>
              </a:custGeom>
              <a:solidFill>
                <a:srgbClr val="000000">
                  <a:alpha val="0"/>
                </a:srgbClr>
              </a:solidFill>
              <a:ln w="19050" cap="sq">
                <a:solidFill>
                  <a:srgbClr val="000000"/>
                </a:solidFill>
                <a:prstDash val="dash"/>
                <a:miter/>
              </a:ln>
            </p:spPr>
          </p:sp>
          <p:sp>
            <p:nvSpPr>
              <p:cNvPr name="TextBox 34" id="34"/>
              <p:cNvSpPr txBox="true"/>
              <p:nvPr/>
            </p:nvSpPr>
            <p:spPr>
              <a:xfrm>
                <a:off x="0" y="-38100"/>
                <a:ext cx="1326444" cy="1528233"/>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578979" y="390293"/>
              <a:ext cx="5557167" cy="1590675"/>
            </a:xfrm>
            <a:prstGeom prst="rect">
              <a:avLst/>
            </a:prstGeom>
          </p:spPr>
          <p:txBody>
            <a:bodyPr anchor="t" rtlCol="false" tIns="0" lIns="0" bIns="0" rIns="0">
              <a:spAutoFit/>
            </a:bodyPr>
            <a:lstStyle/>
            <a:p>
              <a:pPr algn="l">
                <a:lnSpc>
                  <a:spcPts val="4799"/>
                </a:lnSpc>
              </a:pPr>
              <a:r>
                <a:rPr lang="en-US" sz="3999" b="true">
                  <a:solidFill>
                    <a:srgbClr val="000000"/>
                  </a:solidFill>
                  <a:latin typeface="Montserrat Bold"/>
                  <a:ea typeface="Montserrat Bold"/>
                  <a:cs typeface="Montserrat Bold"/>
                  <a:sym typeface="Montserrat Bold"/>
                </a:rPr>
                <a:t>Data Types, Statistics</a:t>
              </a:r>
            </a:p>
          </p:txBody>
        </p:sp>
        <p:grpSp>
          <p:nvGrpSpPr>
            <p:cNvPr name="Group 36" id="36"/>
            <p:cNvGrpSpPr/>
            <p:nvPr/>
          </p:nvGrpSpPr>
          <p:grpSpPr>
            <a:xfrm rot="0">
              <a:off x="573087" y="2306460"/>
              <a:ext cx="1514998" cy="149116"/>
              <a:chOff x="0" y="0"/>
              <a:chExt cx="250160" cy="24622"/>
            </a:xfrm>
          </p:grpSpPr>
          <p:sp>
            <p:nvSpPr>
              <p:cNvPr name="Freeform 37" id="37"/>
              <p:cNvSpPr/>
              <p:nvPr/>
            </p:nvSpPr>
            <p:spPr>
              <a:xfrm flipH="false" flipV="false" rot="0">
                <a:off x="0" y="0"/>
                <a:ext cx="250160" cy="24622"/>
              </a:xfrm>
              <a:custGeom>
                <a:avLst/>
                <a:gdLst/>
                <a:ahLst/>
                <a:cxnLst/>
                <a:rect r="r" b="b" t="t" l="l"/>
                <a:pathLst>
                  <a:path h="24622" w="250160">
                    <a:moveTo>
                      <a:pt x="0" y="0"/>
                    </a:moveTo>
                    <a:lnTo>
                      <a:pt x="250160" y="0"/>
                    </a:lnTo>
                    <a:lnTo>
                      <a:pt x="250160" y="24622"/>
                    </a:lnTo>
                    <a:lnTo>
                      <a:pt x="0" y="24622"/>
                    </a:lnTo>
                    <a:close/>
                  </a:path>
                </a:pathLst>
              </a:custGeom>
              <a:solidFill>
                <a:srgbClr val="C7ED2E"/>
              </a:solidFill>
            </p:spPr>
          </p:sp>
          <p:sp>
            <p:nvSpPr>
              <p:cNvPr name="TextBox 38" id="38"/>
              <p:cNvSpPr txBox="true"/>
              <p:nvPr/>
            </p:nvSpPr>
            <p:spPr>
              <a:xfrm>
                <a:off x="0" y="-38100"/>
                <a:ext cx="250160" cy="62722"/>
              </a:xfrm>
              <a:prstGeom prst="rect">
                <a:avLst/>
              </a:prstGeom>
            </p:spPr>
            <p:txBody>
              <a:bodyPr anchor="ctr" rtlCol="false" tIns="60771" lIns="60771" bIns="60771" rIns="60771"/>
              <a:lstStyle/>
              <a:p>
                <a:pPr algn="ctr">
                  <a:lnSpc>
                    <a:spcPts val="2659"/>
                  </a:lnSpc>
                  <a:spcBef>
                    <a:spcPct val="0"/>
                  </a:spcBef>
                </a:pPr>
              </a:p>
            </p:txBody>
          </p:sp>
        </p:grpSp>
        <p:sp>
          <p:nvSpPr>
            <p:cNvPr name="TextBox 39" id="39"/>
            <p:cNvSpPr txBox="true"/>
            <p:nvPr/>
          </p:nvSpPr>
          <p:spPr>
            <a:xfrm rot="0">
              <a:off x="573087" y="2756767"/>
              <a:ext cx="5557167" cy="1370542"/>
            </a:xfrm>
            <a:prstGeom prst="rect">
              <a:avLst/>
            </a:prstGeom>
          </p:spPr>
          <p:txBody>
            <a:bodyPr anchor="t" rtlCol="false" tIns="0" lIns="0" bIns="0" rIns="0">
              <a:spAutoFit/>
            </a:bodyPr>
            <a:lstStyle/>
            <a:p>
              <a:pPr algn="l">
                <a:lnSpc>
                  <a:spcPts val="2799"/>
                </a:lnSpc>
              </a:pPr>
              <a:r>
                <a:rPr lang="en-US" sz="1999">
                  <a:solidFill>
                    <a:srgbClr val="000000"/>
                  </a:solidFill>
                  <a:latin typeface="Montserrat"/>
                  <a:ea typeface="Montserrat"/>
                  <a:cs typeface="Montserrat"/>
                  <a:sym typeface="Montserrat"/>
                </a:rPr>
                <a:t>Các biến đều có kiểu dữ liệu phù hợp, không bị lỗi kiểu trong quá trình chuyển đổi.</a:t>
              </a:r>
            </a:p>
          </p:txBody>
        </p:sp>
        <p:sp>
          <p:nvSpPr>
            <p:cNvPr name="TextBox 40" id="40"/>
            <p:cNvSpPr txBox="true"/>
            <p:nvPr/>
          </p:nvSpPr>
          <p:spPr>
            <a:xfrm rot="0">
              <a:off x="573087" y="4497100"/>
              <a:ext cx="5557167" cy="1370542"/>
            </a:xfrm>
            <a:prstGeom prst="rect">
              <a:avLst/>
            </a:prstGeom>
          </p:spPr>
          <p:txBody>
            <a:bodyPr anchor="t" rtlCol="false" tIns="0" lIns="0" bIns="0" rIns="0">
              <a:spAutoFit/>
            </a:bodyPr>
            <a:lstStyle/>
            <a:p>
              <a:pPr algn="l">
                <a:lnSpc>
                  <a:spcPts val="2799"/>
                </a:lnSpc>
              </a:pPr>
              <a:r>
                <a:rPr lang="en-US" sz="1999">
                  <a:solidFill>
                    <a:srgbClr val="000000"/>
                  </a:solidFill>
                  <a:latin typeface="Montserrat"/>
                  <a:ea typeface="Montserrat"/>
                  <a:cs typeface="Montserrat"/>
                  <a:sym typeface="Montserrat"/>
                </a:rPr>
                <a:t>Kiểm tra giá trị của từng biến và phân phối thống kê (mean, std, min, max) của chúng.</a:t>
              </a:r>
            </a:p>
          </p:txBody>
        </p:sp>
      </p:grpSp>
      <p:grpSp>
        <p:nvGrpSpPr>
          <p:cNvPr name="Group 41" id="41"/>
          <p:cNvGrpSpPr/>
          <p:nvPr/>
        </p:nvGrpSpPr>
        <p:grpSpPr>
          <a:xfrm rot="0">
            <a:off x="17594559" y="9593559"/>
            <a:ext cx="598191" cy="598191"/>
            <a:chOff x="0" y="0"/>
            <a:chExt cx="797587" cy="797587"/>
          </a:xfrm>
        </p:grpSpPr>
        <p:grpSp>
          <p:nvGrpSpPr>
            <p:cNvPr name="Group 42" id="42"/>
            <p:cNvGrpSpPr/>
            <p:nvPr/>
          </p:nvGrpSpPr>
          <p:grpSpPr>
            <a:xfrm rot="0">
              <a:off x="0" y="0"/>
              <a:ext cx="797587" cy="79758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44" id="44"/>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45" id="45"/>
            <p:cNvSpPr txBox="true"/>
            <p:nvPr/>
          </p:nvSpPr>
          <p:spPr>
            <a:xfrm rot="0">
              <a:off x="261986" y="144794"/>
              <a:ext cx="273616"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8</a:t>
              </a:r>
            </a:p>
          </p:txBody>
        </p:sp>
      </p:grpSp>
      <p:grpSp>
        <p:nvGrpSpPr>
          <p:cNvPr name="Group 46" id="46"/>
          <p:cNvGrpSpPr/>
          <p:nvPr/>
        </p:nvGrpSpPr>
        <p:grpSpPr>
          <a:xfrm rot="0">
            <a:off x="1028700" y="2426485"/>
            <a:ext cx="1915562" cy="495236"/>
            <a:chOff x="0" y="0"/>
            <a:chExt cx="2554083" cy="660315"/>
          </a:xfrm>
        </p:grpSpPr>
        <p:grpSp>
          <p:nvGrpSpPr>
            <p:cNvPr name="Group 47" id="47"/>
            <p:cNvGrpSpPr/>
            <p:nvPr/>
          </p:nvGrpSpPr>
          <p:grpSpPr>
            <a:xfrm rot="0">
              <a:off x="0" y="0"/>
              <a:ext cx="2423901" cy="408257"/>
              <a:chOff x="0" y="0"/>
              <a:chExt cx="400240" cy="67412"/>
            </a:xfrm>
          </p:grpSpPr>
          <p:sp>
            <p:nvSpPr>
              <p:cNvPr name="Freeform 48" id="48"/>
              <p:cNvSpPr/>
              <p:nvPr/>
            </p:nvSpPr>
            <p:spPr>
              <a:xfrm flipH="false" flipV="false" rot="0">
                <a:off x="0" y="0"/>
                <a:ext cx="400240" cy="67412"/>
              </a:xfrm>
              <a:custGeom>
                <a:avLst/>
                <a:gdLst/>
                <a:ahLst/>
                <a:cxnLst/>
                <a:rect r="r" b="b" t="t" l="l"/>
                <a:pathLst>
                  <a:path h="67412" w="400240">
                    <a:moveTo>
                      <a:pt x="0" y="0"/>
                    </a:moveTo>
                    <a:lnTo>
                      <a:pt x="400240" y="0"/>
                    </a:lnTo>
                    <a:lnTo>
                      <a:pt x="400240" y="67412"/>
                    </a:lnTo>
                    <a:lnTo>
                      <a:pt x="0" y="67412"/>
                    </a:lnTo>
                    <a:close/>
                  </a:path>
                </a:pathLst>
              </a:custGeom>
              <a:solidFill>
                <a:srgbClr val="C7ED2E"/>
              </a:solidFill>
            </p:spPr>
          </p:sp>
          <p:sp>
            <p:nvSpPr>
              <p:cNvPr name="TextBox 49" id="49"/>
              <p:cNvSpPr txBox="true"/>
              <p:nvPr/>
            </p:nvSpPr>
            <p:spPr>
              <a:xfrm>
                <a:off x="0" y="-38100"/>
                <a:ext cx="40024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50" id="50"/>
            <p:cNvSpPr txBox="true"/>
            <p:nvPr/>
          </p:nvSpPr>
          <p:spPr>
            <a:xfrm rot="0">
              <a:off x="118874" y="50715"/>
              <a:ext cx="2435209" cy="6096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Quan sát </a:t>
              </a:r>
            </a:p>
          </p:txBody>
        </p:sp>
      </p:grpSp>
      <p:grpSp>
        <p:nvGrpSpPr>
          <p:cNvPr name="Group 51" id="51"/>
          <p:cNvGrpSpPr/>
          <p:nvPr/>
        </p:nvGrpSpPr>
        <p:grpSpPr>
          <a:xfrm rot="0">
            <a:off x="1028700" y="1028700"/>
            <a:ext cx="6773562" cy="921567"/>
            <a:chOff x="0" y="0"/>
            <a:chExt cx="9031416" cy="1228756"/>
          </a:xfrm>
        </p:grpSpPr>
        <p:grpSp>
          <p:nvGrpSpPr>
            <p:cNvPr name="Group 52" id="52"/>
            <p:cNvGrpSpPr/>
            <p:nvPr/>
          </p:nvGrpSpPr>
          <p:grpSpPr>
            <a:xfrm rot="0">
              <a:off x="0" y="0"/>
              <a:ext cx="9031416" cy="1228756"/>
              <a:chOff x="0" y="0"/>
              <a:chExt cx="1491287" cy="202895"/>
            </a:xfrm>
          </p:grpSpPr>
          <p:sp>
            <p:nvSpPr>
              <p:cNvPr name="Freeform 53" id="53"/>
              <p:cNvSpPr/>
              <p:nvPr/>
            </p:nvSpPr>
            <p:spPr>
              <a:xfrm flipH="false" flipV="false" rot="0">
                <a:off x="0" y="0"/>
                <a:ext cx="1491286" cy="202895"/>
              </a:xfrm>
              <a:custGeom>
                <a:avLst/>
                <a:gdLst/>
                <a:ahLst/>
                <a:cxnLst/>
                <a:rect r="r" b="b" t="t" l="l"/>
                <a:pathLst>
                  <a:path h="202895" w="1491286">
                    <a:moveTo>
                      <a:pt x="0" y="0"/>
                    </a:moveTo>
                    <a:lnTo>
                      <a:pt x="1491286" y="0"/>
                    </a:lnTo>
                    <a:lnTo>
                      <a:pt x="1491286" y="202895"/>
                    </a:lnTo>
                    <a:lnTo>
                      <a:pt x="0" y="202895"/>
                    </a:lnTo>
                    <a:close/>
                  </a:path>
                </a:pathLst>
              </a:custGeom>
              <a:solidFill>
                <a:srgbClr val="000000">
                  <a:alpha val="0"/>
                </a:srgbClr>
              </a:solidFill>
              <a:ln w="19050" cap="sq">
                <a:solidFill>
                  <a:srgbClr val="000000"/>
                </a:solidFill>
                <a:prstDash val="dash"/>
                <a:miter/>
              </a:ln>
            </p:spPr>
          </p:sp>
          <p:sp>
            <p:nvSpPr>
              <p:cNvPr name="TextBox 54" id="54"/>
              <p:cNvSpPr txBox="true"/>
              <p:nvPr/>
            </p:nvSpPr>
            <p:spPr>
              <a:xfrm>
                <a:off x="0" y="-38100"/>
                <a:ext cx="1491287" cy="240995"/>
              </a:xfrm>
              <a:prstGeom prst="rect">
                <a:avLst/>
              </a:prstGeom>
            </p:spPr>
            <p:txBody>
              <a:bodyPr anchor="ctr" rtlCol="false" tIns="60771" lIns="60771" bIns="60771" rIns="60771"/>
              <a:lstStyle/>
              <a:p>
                <a:pPr algn="ctr">
                  <a:lnSpc>
                    <a:spcPts val="2659"/>
                  </a:lnSpc>
                  <a:spcBef>
                    <a:spcPct val="0"/>
                  </a:spcBef>
                </a:pPr>
              </a:p>
            </p:txBody>
          </p:sp>
        </p:grpSp>
        <p:sp>
          <p:nvSpPr>
            <p:cNvPr name="TextBox 55" id="55"/>
            <p:cNvSpPr txBox="true"/>
            <p:nvPr/>
          </p:nvSpPr>
          <p:spPr>
            <a:xfrm rot="0">
              <a:off x="144328" y="106378"/>
              <a:ext cx="8742760" cy="1016000"/>
            </a:xfrm>
            <a:prstGeom prst="rect">
              <a:avLst/>
            </a:prstGeom>
          </p:spPr>
          <p:txBody>
            <a:bodyPr anchor="t" rtlCol="false" tIns="0" lIns="0" bIns="0" rIns="0">
              <a:spAutoFit/>
            </a:bodyPr>
            <a:lstStyle/>
            <a:p>
              <a:pPr algn="l">
                <a:lnSpc>
                  <a:spcPts val="6000"/>
                </a:lnSpc>
              </a:pPr>
              <a:r>
                <a:rPr lang="en-US" sz="5000" b="true">
                  <a:solidFill>
                    <a:srgbClr val="000000"/>
                  </a:solidFill>
                  <a:latin typeface="Montserrat Bold"/>
                  <a:ea typeface="Montserrat Bold"/>
                  <a:cs typeface="Montserrat Bold"/>
                  <a:sym typeface="Montserrat Bold"/>
                </a:rPr>
                <a:t>Data Preprocessing</a:t>
              </a:r>
            </a:p>
          </p:txBody>
        </p:sp>
      </p:gr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2210" y="-2365719"/>
            <a:ext cx="19992420" cy="15359736"/>
            <a:chOff x="0" y="0"/>
            <a:chExt cx="26656560" cy="20479648"/>
          </a:xfrm>
        </p:grpSpPr>
        <p:sp>
          <p:nvSpPr>
            <p:cNvPr name="Freeform 3" id="3"/>
            <p:cNvSpPr/>
            <p:nvPr/>
          </p:nvSpPr>
          <p:spPr>
            <a:xfrm flipH="false" flipV="false" rot="-2700000">
              <a:off x="11345539" y="15755345"/>
              <a:ext cx="3927627" cy="3907989"/>
            </a:xfrm>
            <a:custGeom>
              <a:avLst/>
              <a:gdLst/>
              <a:ahLst/>
              <a:cxnLst/>
              <a:rect r="r" b="b" t="t" l="l"/>
              <a:pathLst>
                <a:path h="3907989" w="3927627">
                  <a:moveTo>
                    <a:pt x="0" y="0"/>
                  </a:moveTo>
                  <a:lnTo>
                    <a:pt x="3927627" y="0"/>
                  </a:lnTo>
                  <a:lnTo>
                    <a:pt x="3927627" y="3907989"/>
                  </a:lnTo>
                  <a:lnTo>
                    <a:pt x="0" y="39079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526448" y="3763672"/>
              <a:ext cx="23564729" cy="12666042"/>
            </a:xfrm>
            <a:custGeom>
              <a:avLst/>
              <a:gdLst/>
              <a:ahLst/>
              <a:cxnLst/>
              <a:rect r="r" b="b" t="t" l="l"/>
              <a:pathLst>
                <a:path h="12666042" w="23564729">
                  <a:moveTo>
                    <a:pt x="23564729" y="0"/>
                  </a:moveTo>
                  <a:lnTo>
                    <a:pt x="0" y="0"/>
                  </a:lnTo>
                  <a:lnTo>
                    <a:pt x="0" y="12666042"/>
                  </a:lnTo>
                  <a:lnTo>
                    <a:pt x="23564729" y="12666042"/>
                  </a:lnTo>
                  <a:lnTo>
                    <a:pt x="23564729" y="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1567099">
              <a:off x="534746" y="2273874"/>
              <a:ext cx="1164134" cy="2699440"/>
            </a:xfrm>
            <a:custGeom>
              <a:avLst/>
              <a:gdLst/>
              <a:ahLst/>
              <a:cxnLst/>
              <a:rect r="r" b="b" t="t" l="l"/>
              <a:pathLst>
                <a:path h="2699440" w="1164134">
                  <a:moveTo>
                    <a:pt x="1164133" y="2699440"/>
                  </a:moveTo>
                  <a:lnTo>
                    <a:pt x="0" y="2699440"/>
                  </a:lnTo>
                  <a:lnTo>
                    <a:pt x="0" y="0"/>
                  </a:lnTo>
                  <a:lnTo>
                    <a:pt x="1164133" y="0"/>
                  </a:lnTo>
                  <a:lnTo>
                    <a:pt x="1164133" y="269944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9779767" y="0"/>
              <a:ext cx="5721046" cy="5091731"/>
            </a:xfrm>
            <a:custGeom>
              <a:avLst/>
              <a:gdLst/>
              <a:ahLst/>
              <a:cxnLst/>
              <a:rect r="r" b="b" t="t" l="l"/>
              <a:pathLst>
                <a:path h="5091731" w="5721046">
                  <a:moveTo>
                    <a:pt x="0" y="0"/>
                  </a:moveTo>
                  <a:lnTo>
                    <a:pt x="5721046" y="0"/>
                  </a:lnTo>
                  <a:lnTo>
                    <a:pt x="5721046" y="5091731"/>
                  </a:lnTo>
                  <a:lnTo>
                    <a:pt x="0" y="5091731"/>
                  </a:lnTo>
                  <a:lnTo>
                    <a:pt x="0" y="0"/>
                  </a:lnTo>
                  <a:close/>
                </a:path>
              </a:pathLst>
            </a:custGeom>
            <a:blipFill>
              <a:blip r:embed="rId9">
                <a:alphaModFix amt="26000"/>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4091065" y="6012383"/>
              <a:ext cx="2565495" cy="2283291"/>
            </a:xfrm>
            <a:custGeom>
              <a:avLst/>
              <a:gdLst/>
              <a:ahLst/>
              <a:cxnLst/>
              <a:rect r="r" b="b" t="t" l="l"/>
              <a:pathLst>
                <a:path h="2283291" w="2565495">
                  <a:moveTo>
                    <a:pt x="0" y="0"/>
                  </a:moveTo>
                  <a:lnTo>
                    <a:pt x="2565495" y="0"/>
                  </a:lnTo>
                  <a:lnTo>
                    <a:pt x="2565495" y="2283290"/>
                  </a:lnTo>
                  <a:lnTo>
                    <a:pt x="0" y="2283290"/>
                  </a:lnTo>
                  <a:lnTo>
                    <a:pt x="0" y="0"/>
                  </a:lnTo>
                  <a:close/>
                </a:path>
              </a:pathLst>
            </a:custGeom>
            <a:blipFill>
              <a:blip r:embed="rId9">
                <a:alphaModFix amt="26000"/>
                <a:extLst>
                  <a:ext uri="{96DAC541-7B7A-43D3-8B79-37D633B846F1}">
                    <asvg:svgBlip xmlns:asvg="http://schemas.microsoft.com/office/drawing/2016/SVG/main" r:embed="rId10"/>
                  </a:ext>
                </a:extLst>
              </a:blip>
              <a:stretch>
                <a:fillRect l="0" t="0" r="0" b="0"/>
              </a:stretch>
            </a:blipFill>
          </p:spPr>
        </p:sp>
      </p:grpSp>
      <p:sp>
        <p:nvSpPr>
          <p:cNvPr name="AutoShape 8" id="8"/>
          <p:cNvSpPr/>
          <p:nvPr/>
        </p:nvSpPr>
        <p:spPr>
          <a:xfrm flipV="true">
            <a:off x="612762" y="5146434"/>
            <a:ext cx="17062475" cy="14287"/>
          </a:xfrm>
          <a:prstGeom prst="line">
            <a:avLst/>
          </a:prstGeom>
          <a:ln cap="flat" w="28575">
            <a:solidFill>
              <a:srgbClr val="000000"/>
            </a:solidFill>
            <a:prstDash val="solid"/>
            <a:headEnd type="oval" len="lg" w="lg"/>
            <a:tailEnd type="oval" len="lg" w="lg"/>
          </a:ln>
        </p:spPr>
      </p:sp>
      <p:grpSp>
        <p:nvGrpSpPr>
          <p:cNvPr name="Group 9" id="9"/>
          <p:cNvGrpSpPr/>
          <p:nvPr/>
        </p:nvGrpSpPr>
        <p:grpSpPr>
          <a:xfrm rot="0">
            <a:off x="1072721" y="5160721"/>
            <a:ext cx="4461270" cy="2750063"/>
            <a:chOff x="0" y="0"/>
            <a:chExt cx="5948360" cy="3666751"/>
          </a:xfrm>
        </p:grpSpPr>
        <p:grpSp>
          <p:nvGrpSpPr>
            <p:cNvPr name="Group 10" id="10"/>
            <p:cNvGrpSpPr/>
            <p:nvPr/>
          </p:nvGrpSpPr>
          <p:grpSpPr>
            <a:xfrm rot="0">
              <a:off x="292100" y="298450"/>
              <a:ext cx="2277286" cy="408257"/>
              <a:chOff x="0" y="0"/>
              <a:chExt cx="376030" cy="67412"/>
            </a:xfrm>
          </p:grpSpPr>
          <p:sp>
            <p:nvSpPr>
              <p:cNvPr name="Freeform 11" id="11"/>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12" id="12"/>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AutoShape 13" id="13"/>
            <p:cNvSpPr/>
            <p:nvPr/>
          </p:nvSpPr>
          <p:spPr>
            <a:xfrm>
              <a:off x="19050" y="0"/>
              <a:ext cx="0" cy="3666751"/>
            </a:xfrm>
            <a:prstGeom prst="line">
              <a:avLst/>
            </a:prstGeom>
            <a:ln cap="flat" w="38100">
              <a:solidFill>
                <a:srgbClr val="000000"/>
              </a:solidFill>
              <a:prstDash val="solid"/>
              <a:headEnd type="none" len="sm" w="sm"/>
              <a:tailEnd type="oval" len="lg" w="lg"/>
            </a:ln>
          </p:spPr>
        </p:sp>
        <p:sp>
          <p:nvSpPr>
            <p:cNvPr name="TextBox 14" id="14"/>
            <p:cNvSpPr txBox="true"/>
            <p:nvPr/>
          </p:nvSpPr>
          <p:spPr>
            <a:xfrm rot="0">
              <a:off x="441851" y="411514"/>
              <a:ext cx="5096930" cy="48577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1. Loại bỏ cột thừa</a:t>
              </a:r>
            </a:p>
          </p:txBody>
        </p:sp>
        <p:sp>
          <p:nvSpPr>
            <p:cNvPr name="TextBox 15" id="15"/>
            <p:cNvSpPr txBox="true"/>
            <p:nvPr/>
          </p:nvSpPr>
          <p:spPr>
            <a:xfrm rot="0">
              <a:off x="441851" y="1024289"/>
              <a:ext cx="5506509" cy="1234440"/>
            </a:xfrm>
            <a:prstGeom prst="rect">
              <a:avLst/>
            </a:prstGeom>
          </p:spPr>
          <p:txBody>
            <a:bodyPr anchor="t" rtlCol="false" tIns="0" lIns="0" bIns="0" rIns="0">
              <a:spAutoFit/>
            </a:bodyPr>
            <a:lstStyle/>
            <a:p>
              <a:pPr algn="l">
                <a:lnSpc>
                  <a:spcPts val="2520"/>
                </a:lnSpc>
              </a:pPr>
              <a:r>
                <a:rPr lang="en-US" sz="1800">
                  <a:solidFill>
                    <a:srgbClr val="000000"/>
                  </a:solidFill>
                  <a:latin typeface="Montserrat"/>
                  <a:ea typeface="Montserrat"/>
                  <a:cs typeface="Montserrat"/>
                  <a:sym typeface="Montserrat"/>
                </a:rPr>
                <a:t>Loại bỏ cột thừa hoặc không cần thiết cho mục đích: “Unnamed: 0”, “Competitors”.</a:t>
              </a:r>
            </a:p>
          </p:txBody>
        </p:sp>
      </p:grpSp>
      <p:grpSp>
        <p:nvGrpSpPr>
          <p:cNvPr name="Group 16" id="16"/>
          <p:cNvGrpSpPr/>
          <p:nvPr/>
        </p:nvGrpSpPr>
        <p:grpSpPr>
          <a:xfrm rot="0">
            <a:off x="2985473" y="3429527"/>
            <a:ext cx="5255632" cy="1716907"/>
            <a:chOff x="0" y="0"/>
            <a:chExt cx="7007509" cy="2289209"/>
          </a:xfrm>
        </p:grpSpPr>
        <p:grpSp>
          <p:nvGrpSpPr>
            <p:cNvPr name="Group 17" id="17"/>
            <p:cNvGrpSpPr/>
            <p:nvPr/>
          </p:nvGrpSpPr>
          <p:grpSpPr>
            <a:xfrm rot="0">
              <a:off x="316041" y="0"/>
              <a:ext cx="2277286" cy="408257"/>
              <a:chOff x="0" y="0"/>
              <a:chExt cx="376030" cy="67412"/>
            </a:xfrm>
          </p:grpSpPr>
          <p:sp>
            <p:nvSpPr>
              <p:cNvPr name="Freeform 18" id="18"/>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19" id="19"/>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AutoShape 20" id="20"/>
            <p:cNvSpPr/>
            <p:nvPr/>
          </p:nvSpPr>
          <p:spPr>
            <a:xfrm flipV="true">
              <a:off x="19050" y="0"/>
              <a:ext cx="0" cy="2289209"/>
            </a:xfrm>
            <a:prstGeom prst="line">
              <a:avLst/>
            </a:prstGeom>
            <a:ln cap="flat" w="38100">
              <a:solidFill>
                <a:srgbClr val="000000"/>
              </a:solidFill>
              <a:prstDash val="solid"/>
              <a:headEnd type="none" len="sm" w="sm"/>
              <a:tailEnd type="oval" len="lg" w="lg"/>
            </a:ln>
          </p:spPr>
        </p:sp>
        <p:sp>
          <p:nvSpPr>
            <p:cNvPr name="TextBox 21" id="21"/>
            <p:cNvSpPr txBox="true"/>
            <p:nvPr/>
          </p:nvSpPr>
          <p:spPr>
            <a:xfrm rot="0">
              <a:off x="465792" y="113064"/>
              <a:ext cx="6004408" cy="48577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2. Chuẩn hóa tên công việc</a:t>
              </a:r>
            </a:p>
          </p:txBody>
        </p:sp>
        <p:sp>
          <p:nvSpPr>
            <p:cNvPr name="TextBox 22" id="22"/>
            <p:cNvSpPr txBox="true"/>
            <p:nvPr/>
          </p:nvSpPr>
          <p:spPr>
            <a:xfrm rot="0">
              <a:off x="465792" y="730919"/>
              <a:ext cx="6541717" cy="1234440"/>
            </a:xfrm>
            <a:prstGeom prst="rect">
              <a:avLst/>
            </a:prstGeom>
          </p:spPr>
          <p:txBody>
            <a:bodyPr anchor="t" rtlCol="false" tIns="0" lIns="0" bIns="0" rIns="0">
              <a:spAutoFit/>
            </a:bodyPr>
            <a:lstStyle/>
            <a:p>
              <a:pPr algn="l">
                <a:lnSpc>
                  <a:spcPts val="2520"/>
                </a:lnSpc>
              </a:pPr>
              <a:r>
                <a:rPr lang="en-US" sz="1800">
                  <a:solidFill>
                    <a:srgbClr val="000000"/>
                  </a:solidFill>
                  <a:latin typeface="Montserrat"/>
                  <a:ea typeface="Montserrat"/>
                  <a:cs typeface="Montserrat"/>
                  <a:sym typeface="Montserrat"/>
                </a:rPr>
                <a:t>Tạo cột “job_simplified” để đơn giản hóa và gom nhóm, cột “seniority” để trích xuất cấp bậc tuyển dụng từ tên công việc.</a:t>
              </a:r>
            </a:p>
          </p:txBody>
        </p:sp>
      </p:grpSp>
      <p:grpSp>
        <p:nvGrpSpPr>
          <p:cNvPr name="Group 23" id="23"/>
          <p:cNvGrpSpPr/>
          <p:nvPr/>
        </p:nvGrpSpPr>
        <p:grpSpPr>
          <a:xfrm rot="0">
            <a:off x="5817074" y="5160721"/>
            <a:ext cx="5611340" cy="2807519"/>
            <a:chOff x="0" y="0"/>
            <a:chExt cx="7481786" cy="3743359"/>
          </a:xfrm>
        </p:grpSpPr>
        <p:grpSp>
          <p:nvGrpSpPr>
            <p:cNvPr name="Group 24" id="24"/>
            <p:cNvGrpSpPr/>
            <p:nvPr/>
          </p:nvGrpSpPr>
          <p:grpSpPr>
            <a:xfrm rot="0">
              <a:off x="321056" y="317500"/>
              <a:ext cx="2277286" cy="408257"/>
              <a:chOff x="0" y="0"/>
              <a:chExt cx="376030" cy="67412"/>
            </a:xfrm>
          </p:grpSpPr>
          <p:sp>
            <p:nvSpPr>
              <p:cNvPr name="Freeform 25" id="25"/>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26" id="26"/>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7" id="27"/>
            <p:cNvSpPr txBox="true"/>
            <p:nvPr/>
          </p:nvSpPr>
          <p:spPr>
            <a:xfrm rot="0">
              <a:off x="470808" y="2928019"/>
              <a:ext cx="7010979" cy="815340"/>
            </a:xfrm>
            <a:prstGeom prst="rect">
              <a:avLst/>
            </a:prstGeom>
          </p:spPr>
          <p:txBody>
            <a:bodyPr anchor="t" rtlCol="false" tIns="0" lIns="0" bIns="0" rIns="0">
              <a:spAutoFit/>
            </a:bodyPr>
            <a:lstStyle/>
            <a:p>
              <a:pPr algn="l">
                <a:lnSpc>
                  <a:spcPts val="2520"/>
                </a:lnSpc>
              </a:pPr>
              <a:r>
                <a:rPr lang="en-US" sz="1800">
                  <a:solidFill>
                    <a:srgbClr val="000000"/>
                  </a:solidFill>
                  <a:latin typeface="Montserrat"/>
                  <a:ea typeface="Montserrat"/>
                  <a:cs typeface="Montserrat"/>
                  <a:sym typeface="Montserrat"/>
                </a:rPr>
                <a:t>Làm sạch cột “Salary Estimate” và tạo các cột “Min Salary”, “Max Salary”, “Average Salary”.</a:t>
              </a:r>
            </a:p>
          </p:txBody>
        </p:sp>
        <p:sp>
          <p:nvSpPr>
            <p:cNvPr name="AutoShape 28" id="28"/>
            <p:cNvSpPr/>
            <p:nvPr/>
          </p:nvSpPr>
          <p:spPr>
            <a:xfrm flipH="true">
              <a:off x="19050" y="0"/>
              <a:ext cx="0" cy="3742607"/>
            </a:xfrm>
            <a:prstGeom prst="line">
              <a:avLst/>
            </a:prstGeom>
            <a:ln cap="flat" w="38100">
              <a:solidFill>
                <a:srgbClr val="000000"/>
              </a:solidFill>
              <a:prstDash val="solid"/>
              <a:headEnd type="none" len="sm" w="sm"/>
              <a:tailEnd type="oval" len="lg" w="lg"/>
            </a:ln>
          </p:spPr>
        </p:sp>
        <p:sp>
          <p:nvSpPr>
            <p:cNvPr name="TextBox 29" id="29"/>
            <p:cNvSpPr txBox="true"/>
            <p:nvPr/>
          </p:nvSpPr>
          <p:spPr>
            <a:xfrm rot="0">
              <a:off x="470808" y="430564"/>
              <a:ext cx="5522468" cy="48577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3. Chuẩn hóa mức lương</a:t>
              </a:r>
            </a:p>
          </p:txBody>
        </p:sp>
        <p:sp>
          <p:nvSpPr>
            <p:cNvPr name="TextBox 30" id="30"/>
            <p:cNvSpPr txBox="true"/>
            <p:nvPr/>
          </p:nvSpPr>
          <p:spPr>
            <a:xfrm rot="0">
              <a:off x="470808" y="1043339"/>
              <a:ext cx="6849335" cy="396240"/>
            </a:xfrm>
            <a:prstGeom prst="rect">
              <a:avLst/>
            </a:prstGeom>
          </p:spPr>
          <p:txBody>
            <a:bodyPr anchor="t" rtlCol="false" tIns="0" lIns="0" bIns="0" rIns="0">
              <a:spAutoFit/>
            </a:bodyPr>
            <a:lstStyle/>
            <a:p>
              <a:pPr algn="l">
                <a:lnSpc>
                  <a:spcPts val="2520"/>
                </a:lnSpc>
              </a:pPr>
              <a:r>
                <a:rPr lang="en-US" sz="1800">
                  <a:solidFill>
                    <a:srgbClr val="000000"/>
                  </a:solidFill>
                  <a:latin typeface="Montserrat"/>
                  <a:ea typeface="Montserrat"/>
                  <a:cs typeface="Montserrat"/>
                  <a:sym typeface="Montserrat"/>
                </a:rPr>
                <a:t>Loại bỏ các dòng có giá trị -1.</a:t>
              </a:r>
            </a:p>
          </p:txBody>
        </p:sp>
        <p:sp>
          <p:nvSpPr>
            <p:cNvPr name="TextBox 31" id="31"/>
            <p:cNvSpPr txBox="true"/>
            <p:nvPr/>
          </p:nvSpPr>
          <p:spPr>
            <a:xfrm rot="0">
              <a:off x="470808" y="1566579"/>
              <a:ext cx="6849335" cy="1234440"/>
            </a:xfrm>
            <a:prstGeom prst="rect">
              <a:avLst/>
            </a:prstGeom>
          </p:spPr>
          <p:txBody>
            <a:bodyPr anchor="t" rtlCol="false" tIns="0" lIns="0" bIns="0" rIns="0">
              <a:spAutoFit/>
            </a:bodyPr>
            <a:lstStyle/>
            <a:p>
              <a:pPr algn="l">
                <a:lnSpc>
                  <a:spcPts val="2520"/>
                </a:lnSpc>
              </a:pPr>
              <a:r>
                <a:rPr lang="en-US" sz="1800">
                  <a:solidFill>
                    <a:srgbClr val="000000"/>
                  </a:solidFill>
                  <a:latin typeface="Montserrat"/>
                  <a:ea typeface="Montserrat"/>
                  <a:cs typeface="Montserrat"/>
                  <a:sym typeface="Montserrat"/>
                </a:rPr>
                <a:t>Tạo cột “Hourly” và “employer_provided” để đánh dấu công việc theo giờ và lương do nhà tuyển dụng cung cấp.</a:t>
              </a:r>
            </a:p>
          </p:txBody>
        </p:sp>
      </p:grpSp>
      <p:grpSp>
        <p:nvGrpSpPr>
          <p:cNvPr name="Group 32" id="32"/>
          <p:cNvGrpSpPr/>
          <p:nvPr/>
        </p:nvGrpSpPr>
        <p:grpSpPr>
          <a:xfrm rot="0">
            <a:off x="9347977" y="3429527"/>
            <a:ext cx="5326318" cy="1716907"/>
            <a:chOff x="0" y="0"/>
            <a:chExt cx="7101757" cy="2289209"/>
          </a:xfrm>
        </p:grpSpPr>
        <p:grpSp>
          <p:nvGrpSpPr>
            <p:cNvPr name="Group 33" id="33"/>
            <p:cNvGrpSpPr/>
            <p:nvPr/>
          </p:nvGrpSpPr>
          <p:grpSpPr>
            <a:xfrm rot="0">
              <a:off x="304800" y="0"/>
              <a:ext cx="2277286" cy="408257"/>
              <a:chOff x="0" y="0"/>
              <a:chExt cx="376030" cy="67412"/>
            </a:xfrm>
          </p:grpSpPr>
          <p:sp>
            <p:nvSpPr>
              <p:cNvPr name="Freeform 34" id="34"/>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35" id="35"/>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AutoShape 36" id="36"/>
            <p:cNvSpPr/>
            <p:nvPr/>
          </p:nvSpPr>
          <p:spPr>
            <a:xfrm flipV="true">
              <a:off x="19050" y="0"/>
              <a:ext cx="0" cy="2289209"/>
            </a:xfrm>
            <a:prstGeom prst="line">
              <a:avLst/>
            </a:prstGeom>
            <a:ln cap="flat" w="38100">
              <a:solidFill>
                <a:srgbClr val="000000"/>
              </a:solidFill>
              <a:prstDash val="solid"/>
              <a:headEnd type="none" len="sm" w="sm"/>
              <a:tailEnd type="oval" len="lg" w="lg"/>
            </a:ln>
          </p:spPr>
        </p:sp>
        <p:sp>
          <p:nvSpPr>
            <p:cNvPr name="TextBox 37" id="37"/>
            <p:cNvSpPr txBox="true"/>
            <p:nvPr/>
          </p:nvSpPr>
          <p:spPr>
            <a:xfrm rot="0">
              <a:off x="454551" y="113064"/>
              <a:ext cx="6647206" cy="48577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4. Trích xuất kỹ năng yêu cầu</a:t>
              </a:r>
            </a:p>
          </p:txBody>
        </p:sp>
        <p:sp>
          <p:nvSpPr>
            <p:cNvPr name="TextBox 38" id="38"/>
            <p:cNvSpPr txBox="true"/>
            <p:nvPr/>
          </p:nvSpPr>
          <p:spPr>
            <a:xfrm rot="0">
              <a:off x="454551" y="715815"/>
              <a:ext cx="6557066" cy="1234440"/>
            </a:xfrm>
            <a:prstGeom prst="rect">
              <a:avLst/>
            </a:prstGeom>
          </p:spPr>
          <p:txBody>
            <a:bodyPr anchor="t" rtlCol="false" tIns="0" lIns="0" bIns="0" rIns="0">
              <a:spAutoFit/>
            </a:bodyPr>
            <a:lstStyle/>
            <a:p>
              <a:pPr algn="l">
                <a:lnSpc>
                  <a:spcPts val="2520"/>
                </a:lnSpc>
              </a:pPr>
              <a:r>
                <a:rPr lang="en-US" sz="1800">
                  <a:solidFill>
                    <a:srgbClr val="000000"/>
                  </a:solidFill>
                  <a:latin typeface="Montserrat"/>
                  <a:ea typeface="Montserrat"/>
                  <a:cs typeface="Montserrat"/>
                  <a:sym typeface="Montserrat"/>
                </a:rPr>
                <a:t>Trích xuất kỹ năng được yêu cầu nhiều từ “Job Description” và tạo các đặc trưng tương ứng.</a:t>
              </a:r>
            </a:p>
          </p:txBody>
        </p:sp>
      </p:grpSp>
      <p:grpSp>
        <p:nvGrpSpPr>
          <p:cNvPr name="Group 39" id="39"/>
          <p:cNvGrpSpPr/>
          <p:nvPr/>
        </p:nvGrpSpPr>
        <p:grpSpPr>
          <a:xfrm rot="0">
            <a:off x="11618914" y="5160721"/>
            <a:ext cx="5602214" cy="2807519"/>
            <a:chOff x="0" y="0"/>
            <a:chExt cx="7469619" cy="3743359"/>
          </a:xfrm>
        </p:grpSpPr>
        <p:grpSp>
          <p:nvGrpSpPr>
            <p:cNvPr name="Group 40" id="40"/>
            <p:cNvGrpSpPr/>
            <p:nvPr/>
          </p:nvGrpSpPr>
          <p:grpSpPr>
            <a:xfrm rot="0">
              <a:off x="292100" y="298450"/>
              <a:ext cx="2277286" cy="408257"/>
              <a:chOff x="0" y="0"/>
              <a:chExt cx="376030" cy="67412"/>
            </a:xfrm>
          </p:grpSpPr>
          <p:sp>
            <p:nvSpPr>
              <p:cNvPr name="Freeform 41" id="41"/>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42" id="42"/>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43" id="43"/>
            <p:cNvSpPr txBox="true"/>
            <p:nvPr/>
          </p:nvSpPr>
          <p:spPr>
            <a:xfrm rot="0">
              <a:off x="441851" y="411514"/>
              <a:ext cx="7027768" cy="48577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5. Chuẩn hóa thông tin công ty</a:t>
              </a:r>
            </a:p>
          </p:txBody>
        </p:sp>
        <p:sp>
          <p:nvSpPr>
            <p:cNvPr name="AutoShape 44" id="44"/>
            <p:cNvSpPr/>
            <p:nvPr/>
          </p:nvSpPr>
          <p:spPr>
            <a:xfrm>
              <a:off x="19050" y="0"/>
              <a:ext cx="0" cy="3702178"/>
            </a:xfrm>
            <a:prstGeom prst="line">
              <a:avLst/>
            </a:prstGeom>
            <a:ln cap="flat" w="38100">
              <a:solidFill>
                <a:srgbClr val="000000"/>
              </a:solidFill>
              <a:prstDash val="solid"/>
              <a:headEnd type="none" len="sm" w="sm"/>
              <a:tailEnd type="oval" len="lg" w="lg"/>
            </a:ln>
          </p:spPr>
        </p:sp>
        <p:sp>
          <p:nvSpPr>
            <p:cNvPr name="TextBox 45" id="45"/>
            <p:cNvSpPr txBox="true"/>
            <p:nvPr/>
          </p:nvSpPr>
          <p:spPr>
            <a:xfrm rot="0">
              <a:off x="441851" y="1024289"/>
              <a:ext cx="6971093" cy="815340"/>
            </a:xfrm>
            <a:prstGeom prst="rect">
              <a:avLst/>
            </a:prstGeom>
          </p:spPr>
          <p:txBody>
            <a:bodyPr anchor="t" rtlCol="false" tIns="0" lIns="0" bIns="0" rIns="0">
              <a:spAutoFit/>
            </a:bodyPr>
            <a:lstStyle/>
            <a:p>
              <a:pPr algn="l">
                <a:lnSpc>
                  <a:spcPts val="2520"/>
                </a:lnSpc>
              </a:pPr>
              <a:r>
                <a:rPr lang="en-US" sz="1800">
                  <a:solidFill>
                    <a:srgbClr val="000000"/>
                  </a:solidFill>
                  <a:latin typeface="Montserrat"/>
                  <a:ea typeface="Montserrat"/>
                  <a:cs typeface="Montserrat"/>
                  <a:sym typeface="Montserrat"/>
                </a:rPr>
                <a:t>Tạo cột “Rating Category” để phân nhóm từ “Rating”.</a:t>
              </a:r>
            </a:p>
          </p:txBody>
        </p:sp>
        <p:sp>
          <p:nvSpPr>
            <p:cNvPr name="TextBox 46" id="46"/>
            <p:cNvSpPr txBox="true"/>
            <p:nvPr/>
          </p:nvSpPr>
          <p:spPr>
            <a:xfrm rot="0">
              <a:off x="457200" y="1953929"/>
              <a:ext cx="6955744" cy="815340"/>
            </a:xfrm>
            <a:prstGeom prst="rect">
              <a:avLst/>
            </a:prstGeom>
          </p:spPr>
          <p:txBody>
            <a:bodyPr anchor="t" rtlCol="false" tIns="0" lIns="0" bIns="0" rIns="0">
              <a:spAutoFit/>
            </a:bodyPr>
            <a:lstStyle/>
            <a:p>
              <a:pPr algn="l">
                <a:lnSpc>
                  <a:spcPts val="2520"/>
                </a:lnSpc>
              </a:pPr>
              <a:r>
                <a:rPr lang="en-US" sz="1800">
                  <a:solidFill>
                    <a:srgbClr val="000000"/>
                  </a:solidFill>
                  <a:latin typeface="Montserrat"/>
                  <a:ea typeface="Montserrat"/>
                  <a:cs typeface="Montserrat"/>
                  <a:sym typeface="Montserrat"/>
                </a:rPr>
                <a:t>Thay giá trị khuyết trong “Size”, “Revenue”, “Type of ownership” bằng “Unknown”.</a:t>
              </a:r>
            </a:p>
          </p:txBody>
        </p:sp>
        <p:sp>
          <p:nvSpPr>
            <p:cNvPr name="TextBox 47" id="47"/>
            <p:cNvSpPr txBox="true"/>
            <p:nvPr/>
          </p:nvSpPr>
          <p:spPr>
            <a:xfrm rot="0">
              <a:off x="441851" y="2928019"/>
              <a:ext cx="7027768" cy="815340"/>
            </a:xfrm>
            <a:prstGeom prst="rect">
              <a:avLst/>
            </a:prstGeom>
          </p:spPr>
          <p:txBody>
            <a:bodyPr anchor="t" rtlCol="false" tIns="0" lIns="0" bIns="0" rIns="0">
              <a:spAutoFit/>
            </a:bodyPr>
            <a:lstStyle/>
            <a:p>
              <a:pPr algn="l">
                <a:lnSpc>
                  <a:spcPts val="2520"/>
                </a:lnSpc>
              </a:pPr>
              <a:r>
                <a:rPr lang="en-US" sz="1800">
                  <a:solidFill>
                    <a:srgbClr val="000000"/>
                  </a:solidFill>
                  <a:latin typeface="Montserrat"/>
                  <a:ea typeface="Montserrat"/>
                  <a:cs typeface="Montserrat"/>
                  <a:sym typeface="Montserrat"/>
                </a:rPr>
                <a:t>Làm sạch “Company Name” và thêm cột “Age” từ “Founded” để thể hiện tuổi công ty.</a:t>
              </a:r>
            </a:p>
          </p:txBody>
        </p:sp>
      </p:grpSp>
      <p:grpSp>
        <p:nvGrpSpPr>
          <p:cNvPr name="Group 48" id="48"/>
          <p:cNvGrpSpPr/>
          <p:nvPr/>
        </p:nvGrpSpPr>
        <p:grpSpPr>
          <a:xfrm rot="0">
            <a:off x="1028700" y="2426485"/>
            <a:ext cx="2022409" cy="495236"/>
            <a:chOff x="0" y="0"/>
            <a:chExt cx="2696545" cy="660315"/>
          </a:xfrm>
        </p:grpSpPr>
        <p:grpSp>
          <p:nvGrpSpPr>
            <p:cNvPr name="Group 49" id="49"/>
            <p:cNvGrpSpPr/>
            <p:nvPr/>
          </p:nvGrpSpPr>
          <p:grpSpPr>
            <a:xfrm rot="0">
              <a:off x="0" y="0"/>
              <a:ext cx="2423901" cy="408257"/>
              <a:chOff x="0" y="0"/>
              <a:chExt cx="400240" cy="67412"/>
            </a:xfrm>
          </p:grpSpPr>
          <p:sp>
            <p:nvSpPr>
              <p:cNvPr name="Freeform 50" id="50"/>
              <p:cNvSpPr/>
              <p:nvPr/>
            </p:nvSpPr>
            <p:spPr>
              <a:xfrm flipH="false" flipV="false" rot="0">
                <a:off x="0" y="0"/>
                <a:ext cx="400240" cy="67412"/>
              </a:xfrm>
              <a:custGeom>
                <a:avLst/>
                <a:gdLst/>
                <a:ahLst/>
                <a:cxnLst/>
                <a:rect r="r" b="b" t="t" l="l"/>
                <a:pathLst>
                  <a:path h="67412" w="400240">
                    <a:moveTo>
                      <a:pt x="0" y="0"/>
                    </a:moveTo>
                    <a:lnTo>
                      <a:pt x="400240" y="0"/>
                    </a:lnTo>
                    <a:lnTo>
                      <a:pt x="400240" y="67412"/>
                    </a:lnTo>
                    <a:lnTo>
                      <a:pt x="0" y="67412"/>
                    </a:lnTo>
                    <a:close/>
                  </a:path>
                </a:pathLst>
              </a:custGeom>
              <a:solidFill>
                <a:srgbClr val="C7ED2E"/>
              </a:solidFill>
            </p:spPr>
          </p:sp>
          <p:sp>
            <p:nvSpPr>
              <p:cNvPr name="TextBox 51" id="51"/>
              <p:cNvSpPr txBox="true"/>
              <p:nvPr/>
            </p:nvSpPr>
            <p:spPr>
              <a:xfrm>
                <a:off x="0" y="-38100"/>
                <a:ext cx="40024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52" id="52"/>
            <p:cNvSpPr txBox="true"/>
            <p:nvPr/>
          </p:nvSpPr>
          <p:spPr>
            <a:xfrm rot="0">
              <a:off x="118874" y="50715"/>
              <a:ext cx="2577671" cy="6096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Làm sạch</a:t>
              </a:r>
            </a:p>
          </p:txBody>
        </p:sp>
      </p:grpSp>
      <p:grpSp>
        <p:nvGrpSpPr>
          <p:cNvPr name="Group 53" id="53"/>
          <p:cNvGrpSpPr/>
          <p:nvPr/>
        </p:nvGrpSpPr>
        <p:grpSpPr>
          <a:xfrm rot="0">
            <a:off x="1028700" y="1028700"/>
            <a:ext cx="6773562" cy="921567"/>
            <a:chOff x="0" y="0"/>
            <a:chExt cx="9031416" cy="1228756"/>
          </a:xfrm>
        </p:grpSpPr>
        <p:grpSp>
          <p:nvGrpSpPr>
            <p:cNvPr name="Group 54" id="54"/>
            <p:cNvGrpSpPr/>
            <p:nvPr/>
          </p:nvGrpSpPr>
          <p:grpSpPr>
            <a:xfrm rot="0">
              <a:off x="0" y="0"/>
              <a:ext cx="9031416" cy="1228756"/>
              <a:chOff x="0" y="0"/>
              <a:chExt cx="1491287" cy="202895"/>
            </a:xfrm>
          </p:grpSpPr>
          <p:sp>
            <p:nvSpPr>
              <p:cNvPr name="Freeform 55" id="55"/>
              <p:cNvSpPr/>
              <p:nvPr/>
            </p:nvSpPr>
            <p:spPr>
              <a:xfrm flipH="false" flipV="false" rot="0">
                <a:off x="0" y="0"/>
                <a:ext cx="1491286" cy="202895"/>
              </a:xfrm>
              <a:custGeom>
                <a:avLst/>
                <a:gdLst/>
                <a:ahLst/>
                <a:cxnLst/>
                <a:rect r="r" b="b" t="t" l="l"/>
                <a:pathLst>
                  <a:path h="202895" w="1491286">
                    <a:moveTo>
                      <a:pt x="0" y="0"/>
                    </a:moveTo>
                    <a:lnTo>
                      <a:pt x="1491286" y="0"/>
                    </a:lnTo>
                    <a:lnTo>
                      <a:pt x="1491286" y="202895"/>
                    </a:lnTo>
                    <a:lnTo>
                      <a:pt x="0" y="202895"/>
                    </a:lnTo>
                    <a:close/>
                  </a:path>
                </a:pathLst>
              </a:custGeom>
              <a:solidFill>
                <a:srgbClr val="000000">
                  <a:alpha val="0"/>
                </a:srgbClr>
              </a:solidFill>
              <a:ln w="19050" cap="sq">
                <a:solidFill>
                  <a:srgbClr val="000000"/>
                </a:solidFill>
                <a:prstDash val="dash"/>
                <a:miter/>
              </a:ln>
            </p:spPr>
          </p:sp>
          <p:sp>
            <p:nvSpPr>
              <p:cNvPr name="TextBox 56" id="56"/>
              <p:cNvSpPr txBox="true"/>
              <p:nvPr/>
            </p:nvSpPr>
            <p:spPr>
              <a:xfrm>
                <a:off x="0" y="-38100"/>
                <a:ext cx="1491287" cy="240995"/>
              </a:xfrm>
              <a:prstGeom prst="rect">
                <a:avLst/>
              </a:prstGeom>
            </p:spPr>
            <p:txBody>
              <a:bodyPr anchor="ctr" rtlCol="false" tIns="60771" lIns="60771" bIns="60771" rIns="60771"/>
              <a:lstStyle/>
              <a:p>
                <a:pPr algn="ctr">
                  <a:lnSpc>
                    <a:spcPts val="2659"/>
                  </a:lnSpc>
                  <a:spcBef>
                    <a:spcPct val="0"/>
                  </a:spcBef>
                </a:pPr>
              </a:p>
            </p:txBody>
          </p:sp>
        </p:grpSp>
        <p:sp>
          <p:nvSpPr>
            <p:cNvPr name="TextBox 57" id="57"/>
            <p:cNvSpPr txBox="true"/>
            <p:nvPr/>
          </p:nvSpPr>
          <p:spPr>
            <a:xfrm rot="0">
              <a:off x="144328" y="106378"/>
              <a:ext cx="8742760" cy="1016000"/>
            </a:xfrm>
            <a:prstGeom prst="rect">
              <a:avLst/>
            </a:prstGeom>
          </p:spPr>
          <p:txBody>
            <a:bodyPr anchor="t" rtlCol="false" tIns="0" lIns="0" bIns="0" rIns="0">
              <a:spAutoFit/>
            </a:bodyPr>
            <a:lstStyle/>
            <a:p>
              <a:pPr algn="l">
                <a:lnSpc>
                  <a:spcPts val="6000"/>
                </a:lnSpc>
              </a:pPr>
              <a:r>
                <a:rPr lang="en-US" sz="5000" b="true">
                  <a:solidFill>
                    <a:srgbClr val="000000"/>
                  </a:solidFill>
                  <a:latin typeface="Montserrat Bold"/>
                  <a:ea typeface="Montserrat Bold"/>
                  <a:cs typeface="Montserrat Bold"/>
                  <a:sym typeface="Montserrat Bold"/>
                </a:rPr>
                <a:t>Data Preprocessing</a:t>
              </a:r>
            </a:p>
          </p:txBody>
        </p:sp>
      </p:grpSp>
      <p:grpSp>
        <p:nvGrpSpPr>
          <p:cNvPr name="Group 58" id="58"/>
          <p:cNvGrpSpPr/>
          <p:nvPr/>
        </p:nvGrpSpPr>
        <p:grpSpPr>
          <a:xfrm rot="0">
            <a:off x="17594559" y="9593559"/>
            <a:ext cx="598191" cy="598191"/>
            <a:chOff x="0" y="0"/>
            <a:chExt cx="797587" cy="797587"/>
          </a:xfrm>
        </p:grpSpPr>
        <p:grpSp>
          <p:nvGrpSpPr>
            <p:cNvPr name="Group 59" id="59"/>
            <p:cNvGrpSpPr/>
            <p:nvPr/>
          </p:nvGrpSpPr>
          <p:grpSpPr>
            <a:xfrm rot="0">
              <a:off x="0" y="0"/>
              <a:ext cx="797587" cy="797587"/>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61" id="61"/>
              <p:cNvSpPr txBox="true"/>
              <p:nvPr/>
            </p:nvSpPr>
            <p:spPr>
              <a:xfrm>
                <a:off x="76200" y="76200"/>
                <a:ext cx="660400" cy="660400"/>
              </a:xfrm>
              <a:prstGeom prst="rect">
                <a:avLst/>
              </a:prstGeom>
            </p:spPr>
            <p:txBody>
              <a:bodyPr anchor="ctr" rtlCol="false" tIns="50800" lIns="50800" bIns="50800" rIns="50800"/>
              <a:lstStyle/>
              <a:p>
                <a:pPr algn="ctr">
                  <a:lnSpc>
                    <a:spcPts val="3000"/>
                  </a:lnSpc>
                </a:pPr>
              </a:p>
            </p:txBody>
          </p:sp>
        </p:grpSp>
        <p:sp>
          <p:nvSpPr>
            <p:cNvPr name="TextBox 62" id="62"/>
            <p:cNvSpPr txBox="true"/>
            <p:nvPr/>
          </p:nvSpPr>
          <p:spPr>
            <a:xfrm rot="0">
              <a:off x="130993" y="144794"/>
              <a:ext cx="535602" cy="508000"/>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Montserrat Bold"/>
                  <a:ea typeface="Montserrat Bold"/>
                  <a:cs typeface="Montserrat Bold"/>
                  <a:sym typeface="Montserrat Bold"/>
                </a:rPr>
                <a:t>9</a:t>
              </a:r>
            </a:p>
          </p:txBody>
        </p:sp>
      </p:gr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DAGaemBRCTA</dc:identifier>
  <dcterms:modified xsi:type="dcterms:W3CDTF">2011-08-01T06:04:30Z</dcterms:modified>
  <cp:revision>1</cp:revision>
  <dc:title>IE224_Nhom19_Slide</dc:title>
</cp:coreProperties>
</file>